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8"/>
  </p:notesMasterIdLst>
  <p:sldIdLst>
    <p:sldId id="266" r:id="rId6"/>
    <p:sldId id="267" r:id="rId7"/>
    <p:sldId id="268" r:id="rId8"/>
    <p:sldId id="258" r:id="rId9"/>
    <p:sldId id="259" r:id="rId10"/>
    <p:sldId id="271" r:id="rId11"/>
    <p:sldId id="272" r:id="rId12"/>
    <p:sldId id="273" r:id="rId13"/>
    <p:sldId id="274" r:id="rId14"/>
    <p:sldId id="275" r:id="rId15"/>
    <p:sldId id="276" r:id="rId16"/>
    <p:sldId id="260" r:id="rId17"/>
    <p:sldId id="277" r:id="rId18"/>
    <p:sldId id="278" r:id="rId19"/>
    <p:sldId id="279" r:id="rId20"/>
    <p:sldId id="280" r:id="rId21"/>
    <p:sldId id="261" r:id="rId22"/>
    <p:sldId id="262" r:id="rId23"/>
    <p:sldId id="263" r:id="rId24"/>
    <p:sldId id="264" r:id="rId25"/>
    <p:sldId id="265" r:id="rId26"/>
    <p:sldId id="27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F7883-ADDD-4A76-AEC5-EF4F5F2E4CB7}" type="datetimeFigureOut">
              <a:rPr lang="ru-RU" smtClean="0"/>
              <a:t>30.06.2016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57E76-1163-4BAB-B889-C5747A030835}" type="slidenum">
              <a:rPr lang="ru-RU" smtClean="0"/>
              <a:t>‹#›</a:t>
            </a:fld>
            <a:endParaRPr lang="ru-RU"/>
          </a:p>
        </p:txBody>
      </p:sp>
    </p:spTree>
    <p:extLst>
      <p:ext uri="{BB962C8B-B14F-4D97-AF65-F5344CB8AC3E}">
        <p14:creationId xmlns:p14="http://schemas.microsoft.com/office/powerpoint/2010/main" val="136614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noTextEdi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a:lstStyle/>
          <a:p>
            <a:pPr eaLnBrk="1" hangingPunct="1">
              <a:spcBef>
                <a:spcPct val="0"/>
              </a:spcBef>
            </a:pPr>
            <a:endParaRPr kumimoji="0" lang="ru-RU" smtClean="0"/>
          </a:p>
        </p:txBody>
      </p:sp>
      <p:sp>
        <p:nvSpPr>
          <p:cNvPr id="17411" name="Номер слайда 3"/>
          <p:cNvSpPr>
            <a:spLocks noGrp="1"/>
          </p:cNvSpPr>
          <p:nvPr>
            <p:ph type="sldNum" sz="quarter" idx="5"/>
          </p:nvPr>
        </p:nvSpPr>
        <p:spPr bwMode="auto">
          <a:noFill/>
          <a:ln>
            <a:miter lim="800000"/>
            <a:headEnd/>
            <a:tailEnd/>
          </a:ln>
        </p:spPr>
        <p:txBody>
          <a:bodyPr/>
          <a:lstStyle/>
          <a:p>
            <a:fld id="{C021DA07-D86C-481B-94EC-8C88D58F7E0C}" type="slidenum">
              <a:rPr lang="ru-RU" smtClean="0">
                <a:solidFill>
                  <a:prstClr val="black"/>
                </a:solidFill>
              </a:rPr>
              <a:pPr/>
              <a:t>2</a:t>
            </a:fld>
            <a:endParaRPr lang="ru-RU"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CA35ADB7-BF54-4D0E-9D6E-4DC46FDB7275}"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7CF6A8-9B4A-4464-BE19-9AF10EDBB005}" type="slidenum">
              <a:rPr lang="uk-UA"/>
              <a:pPr>
                <a:defRPr/>
              </a:pPr>
              <a:t>‹#›</a:t>
            </a:fld>
            <a:endParaRPr lang="uk-UA"/>
          </a:p>
        </p:txBody>
      </p:sp>
    </p:spTree>
    <p:extLst>
      <p:ext uri="{BB962C8B-B14F-4D97-AF65-F5344CB8AC3E}">
        <p14:creationId xmlns:p14="http://schemas.microsoft.com/office/powerpoint/2010/main" val="1442853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9FA3DA67-B26E-46DC-933C-FB8E4556F5B9}"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D33555-BCDA-4483-A286-6A1FB1EEB032}" type="slidenum">
              <a:rPr lang="uk-UA"/>
              <a:pPr>
                <a:defRPr/>
              </a:pPr>
              <a:t>‹#›</a:t>
            </a:fld>
            <a:endParaRPr lang="uk-UA"/>
          </a:p>
        </p:txBody>
      </p:sp>
    </p:spTree>
    <p:extLst>
      <p:ext uri="{BB962C8B-B14F-4D97-AF65-F5344CB8AC3E}">
        <p14:creationId xmlns:p14="http://schemas.microsoft.com/office/powerpoint/2010/main" val="286264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18E9DCC-756B-422E-ADF3-2E9F3396EF2C}"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151A5B-BC9A-45E9-86D0-D4F120B40BBE}" type="slidenum">
              <a:rPr lang="uk-UA"/>
              <a:pPr>
                <a:defRPr/>
              </a:pPr>
              <a:t>‹#›</a:t>
            </a:fld>
            <a:endParaRPr lang="uk-UA"/>
          </a:p>
        </p:txBody>
      </p:sp>
    </p:spTree>
    <p:extLst>
      <p:ext uri="{BB962C8B-B14F-4D97-AF65-F5344CB8AC3E}">
        <p14:creationId xmlns:p14="http://schemas.microsoft.com/office/powerpoint/2010/main" val="4102392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9925D601-33E2-40BB-B96F-1C9C86CA0855}"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8D6FB6-4B42-4A28-9C77-7CE34D93C0BC}" type="slidenum">
              <a:rPr lang="uk-UA"/>
              <a:pPr>
                <a:defRPr/>
              </a:pPr>
              <a:t>‹#›</a:t>
            </a:fld>
            <a:endParaRPr lang="uk-UA"/>
          </a:p>
        </p:txBody>
      </p:sp>
    </p:spTree>
    <p:extLst>
      <p:ext uri="{BB962C8B-B14F-4D97-AF65-F5344CB8AC3E}">
        <p14:creationId xmlns:p14="http://schemas.microsoft.com/office/powerpoint/2010/main" val="3935340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01FA6214-D264-4C97-B151-542C6270C213}" type="datetimeFigureOut">
              <a:rPr lang="uk-UA"/>
              <a:pPr>
                <a:defRPr/>
              </a:pPr>
              <a:t>30.06.2016</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41D9A1C-8F5D-4710-9486-BE98965CF156}" type="slidenum">
              <a:rPr lang="uk-UA"/>
              <a:pPr>
                <a:defRPr/>
              </a:pPr>
              <a:t>‹#›</a:t>
            </a:fld>
            <a:endParaRPr lang="uk-UA"/>
          </a:p>
        </p:txBody>
      </p:sp>
    </p:spTree>
    <p:extLst>
      <p:ext uri="{BB962C8B-B14F-4D97-AF65-F5344CB8AC3E}">
        <p14:creationId xmlns:p14="http://schemas.microsoft.com/office/powerpoint/2010/main" val="3262669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A4A9CCC0-05F3-42AA-9BA3-F31659693893}" type="datetimeFigureOut">
              <a:rPr lang="uk-UA"/>
              <a:pPr>
                <a:defRPr/>
              </a:pPr>
              <a:t>30.06.2016</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4B4BFB6-B308-4DDF-ABCD-62F5464CC349}" type="slidenum">
              <a:rPr lang="uk-UA"/>
              <a:pPr>
                <a:defRPr/>
              </a:pPr>
              <a:t>‹#›</a:t>
            </a:fld>
            <a:endParaRPr lang="uk-UA"/>
          </a:p>
        </p:txBody>
      </p:sp>
    </p:spTree>
    <p:extLst>
      <p:ext uri="{BB962C8B-B14F-4D97-AF65-F5344CB8AC3E}">
        <p14:creationId xmlns:p14="http://schemas.microsoft.com/office/powerpoint/2010/main" val="3229684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0BCB21F-D787-49A6-B775-0D3DA54D8788}" type="datetimeFigureOut">
              <a:rPr lang="uk-UA"/>
              <a:pPr>
                <a:defRPr/>
              </a:pPr>
              <a:t>30.06.2016</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1E3DC54-E6FA-466C-BEFC-2AF5C82A6F35}" type="slidenum">
              <a:rPr lang="uk-UA"/>
              <a:pPr>
                <a:defRPr/>
              </a:pPr>
              <a:t>‹#›</a:t>
            </a:fld>
            <a:endParaRPr lang="uk-UA"/>
          </a:p>
        </p:txBody>
      </p:sp>
    </p:spTree>
    <p:extLst>
      <p:ext uri="{BB962C8B-B14F-4D97-AF65-F5344CB8AC3E}">
        <p14:creationId xmlns:p14="http://schemas.microsoft.com/office/powerpoint/2010/main" val="3339310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9E92263-360A-420B-AC5D-AC2FE52253BF}"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5C1B16B-A85B-44C7-B3C6-C2D9775AEEFC}" type="slidenum">
              <a:rPr lang="uk-UA"/>
              <a:pPr>
                <a:defRPr/>
              </a:pPr>
              <a:t>‹#›</a:t>
            </a:fld>
            <a:endParaRPr lang="uk-UA"/>
          </a:p>
        </p:txBody>
      </p:sp>
    </p:spTree>
    <p:extLst>
      <p:ext uri="{BB962C8B-B14F-4D97-AF65-F5344CB8AC3E}">
        <p14:creationId xmlns:p14="http://schemas.microsoft.com/office/powerpoint/2010/main" val="172000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AD12B1-BD26-4CF6-AFE5-966A855AFDFF}"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12FA07-3F60-4AE9-B53B-3CA286CA955B}" type="slidenum">
              <a:rPr lang="uk-UA"/>
              <a:pPr>
                <a:defRPr/>
              </a:pPr>
              <a:t>‹#›</a:t>
            </a:fld>
            <a:endParaRPr lang="uk-UA"/>
          </a:p>
        </p:txBody>
      </p:sp>
    </p:spTree>
    <p:extLst>
      <p:ext uri="{BB962C8B-B14F-4D97-AF65-F5344CB8AC3E}">
        <p14:creationId xmlns:p14="http://schemas.microsoft.com/office/powerpoint/2010/main" val="1071232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0E1577F-37E9-4D78-AD0D-1D8DDDA67EEA}"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52F4C2-72CB-4B32-832E-8DD9C980B3B6}" type="slidenum">
              <a:rPr lang="uk-UA"/>
              <a:pPr>
                <a:defRPr/>
              </a:pPr>
              <a:t>‹#›</a:t>
            </a:fld>
            <a:endParaRPr lang="uk-UA"/>
          </a:p>
        </p:txBody>
      </p:sp>
    </p:spTree>
    <p:extLst>
      <p:ext uri="{BB962C8B-B14F-4D97-AF65-F5344CB8AC3E}">
        <p14:creationId xmlns:p14="http://schemas.microsoft.com/office/powerpoint/2010/main" val="401706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703F0B00-F534-4E2A-AB33-D1F943BB02FA}"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238296-AE81-4D7F-B97E-40A69754AD79}" type="slidenum">
              <a:rPr lang="uk-UA"/>
              <a:pPr>
                <a:defRPr/>
              </a:pPr>
              <a:t>‹#›</a:t>
            </a:fld>
            <a:endParaRPr lang="uk-UA"/>
          </a:p>
        </p:txBody>
      </p:sp>
    </p:spTree>
    <p:extLst>
      <p:ext uri="{BB962C8B-B14F-4D97-AF65-F5344CB8AC3E}">
        <p14:creationId xmlns:p14="http://schemas.microsoft.com/office/powerpoint/2010/main" val="2608396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CA35ADB7-BF54-4D0E-9D6E-4DC46FDB7275}"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7CF6A8-9B4A-4464-BE19-9AF10EDBB005}" type="slidenum">
              <a:rPr lang="uk-UA"/>
              <a:pPr>
                <a:defRPr/>
              </a:pPr>
              <a:t>‹#›</a:t>
            </a:fld>
            <a:endParaRPr lang="uk-UA"/>
          </a:p>
        </p:txBody>
      </p:sp>
    </p:spTree>
    <p:extLst>
      <p:ext uri="{BB962C8B-B14F-4D97-AF65-F5344CB8AC3E}">
        <p14:creationId xmlns:p14="http://schemas.microsoft.com/office/powerpoint/2010/main" val="1313109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9FA3DA67-B26E-46DC-933C-FB8E4556F5B9}"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D33555-BCDA-4483-A286-6A1FB1EEB032}" type="slidenum">
              <a:rPr lang="uk-UA"/>
              <a:pPr>
                <a:defRPr/>
              </a:pPr>
              <a:t>‹#›</a:t>
            </a:fld>
            <a:endParaRPr lang="uk-UA"/>
          </a:p>
        </p:txBody>
      </p:sp>
    </p:spTree>
    <p:extLst>
      <p:ext uri="{BB962C8B-B14F-4D97-AF65-F5344CB8AC3E}">
        <p14:creationId xmlns:p14="http://schemas.microsoft.com/office/powerpoint/2010/main" val="2465727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18E9DCC-756B-422E-ADF3-2E9F3396EF2C}"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151A5B-BC9A-45E9-86D0-D4F120B40BBE}" type="slidenum">
              <a:rPr lang="uk-UA"/>
              <a:pPr>
                <a:defRPr/>
              </a:pPr>
              <a:t>‹#›</a:t>
            </a:fld>
            <a:endParaRPr lang="uk-UA"/>
          </a:p>
        </p:txBody>
      </p:sp>
    </p:spTree>
    <p:extLst>
      <p:ext uri="{BB962C8B-B14F-4D97-AF65-F5344CB8AC3E}">
        <p14:creationId xmlns:p14="http://schemas.microsoft.com/office/powerpoint/2010/main" val="2954650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9925D601-33E2-40BB-B96F-1C9C86CA0855}"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8D6FB6-4B42-4A28-9C77-7CE34D93C0BC}" type="slidenum">
              <a:rPr lang="uk-UA"/>
              <a:pPr>
                <a:defRPr/>
              </a:pPr>
              <a:t>‹#›</a:t>
            </a:fld>
            <a:endParaRPr lang="uk-UA"/>
          </a:p>
        </p:txBody>
      </p:sp>
    </p:spTree>
    <p:extLst>
      <p:ext uri="{BB962C8B-B14F-4D97-AF65-F5344CB8AC3E}">
        <p14:creationId xmlns:p14="http://schemas.microsoft.com/office/powerpoint/2010/main" val="89360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01FA6214-D264-4C97-B151-542C6270C213}" type="datetimeFigureOut">
              <a:rPr lang="uk-UA"/>
              <a:pPr>
                <a:defRPr/>
              </a:pPr>
              <a:t>30.06.2016</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41D9A1C-8F5D-4710-9486-BE98965CF156}" type="slidenum">
              <a:rPr lang="uk-UA"/>
              <a:pPr>
                <a:defRPr/>
              </a:pPr>
              <a:t>‹#›</a:t>
            </a:fld>
            <a:endParaRPr lang="uk-UA"/>
          </a:p>
        </p:txBody>
      </p:sp>
    </p:spTree>
    <p:extLst>
      <p:ext uri="{BB962C8B-B14F-4D97-AF65-F5344CB8AC3E}">
        <p14:creationId xmlns:p14="http://schemas.microsoft.com/office/powerpoint/2010/main" val="22299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A4A9CCC0-05F3-42AA-9BA3-F31659693893}" type="datetimeFigureOut">
              <a:rPr lang="uk-UA"/>
              <a:pPr>
                <a:defRPr/>
              </a:pPr>
              <a:t>30.06.2016</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4B4BFB6-B308-4DDF-ABCD-62F5464CC349}" type="slidenum">
              <a:rPr lang="uk-UA"/>
              <a:pPr>
                <a:defRPr/>
              </a:pPr>
              <a:t>‹#›</a:t>
            </a:fld>
            <a:endParaRPr lang="uk-UA"/>
          </a:p>
        </p:txBody>
      </p:sp>
    </p:spTree>
    <p:extLst>
      <p:ext uri="{BB962C8B-B14F-4D97-AF65-F5344CB8AC3E}">
        <p14:creationId xmlns:p14="http://schemas.microsoft.com/office/powerpoint/2010/main" val="3883005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0BCB21F-D787-49A6-B775-0D3DA54D8788}" type="datetimeFigureOut">
              <a:rPr lang="uk-UA"/>
              <a:pPr>
                <a:defRPr/>
              </a:pPr>
              <a:t>30.06.2016</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1E3DC54-E6FA-466C-BEFC-2AF5C82A6F35}" type="slidenum">
              <a:rPr lang="uk-UA"/>
              <a:pPr>
                <a:defRPr/>
              </a:pPr>
              <a:t>‹#›</a:t>
            </a:fld>
            <a:endParaRPr lang="uk-UA"/>
          </a:p>
        </p:txBody>
      </p:sp>
    </p:spTree>
    <p:extLst>
      <p:ext uri="{BB962C8B-B14F-4D97-AF65-F5344CB8AC3E}">
        <p14:creationId xmlns:p14="http://schemas.microsoft.com/office/powerpoint/2010/main" val="316866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30.06.2016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9E92263-360A-420B-AC5D-AC2FE52253BF}"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5C1B16B-A85B-44C7-B3C6-C2D9775AEEFC}" type="slidenum">
              <a:rPr lang="uk-UA"/>
              <a:pPr>
                <a:defRPr/>
              </a:pPr>
              <a:t>‹#›</a:t>
            </a:fld>
            <a:endParaRPr lang="uk-UA"/>
          </a:p>
        </p:txBody>
      </p:sp>
    </p:spTree>
    <p:extLst>
      <p:ext uri="{BB962C8B-B14F-4D97-AF65-F5344CB8AC3E}">
        <p14:creationId xmlns:p14="http://schemas.microsoft.com/office/powerpoint/2010/main" val="1142482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AD12B1-BD26-4CF6-AFE5-966A855AFDFF}"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12FA07-3F60-4AE9-B53B-3CA286CA955B}" type="slidenum">
              <a:rPr lang="uk-UA"/>
              <a:pPr>
                <a:defRPr/>
              </a:pPr>
              <a:t>‹#›</a:t>
            </a:fld>
            <a:endParaRPr lang="uk-UA"/>
          </a:p>
        </p:txBody>
      </p:sp>
    </p:spTree>
    <p:extLst>
      <p:ext uri="{BB962C8B-B14F-4D97-AF65-F5344CB8AC3E}">
        <p14:creationId xmlns:p14="http://schemas.microsoft.com/office/powerpoint/2010/main" val="3930828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0E1577F-37E9-4D78-AD0D-1D8DDDA67EEA}"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52F4C2-72CB-4B32-832E-8DD9C980B3B6}" type="slidenum">
              <a:rPr lang="uk-UA"/>
              <a:pPr>
                <a:defRPr/>
              </a:pPr>
              <a:t>‹#›</a:t>
            </a:fld>
            <a:endParaRPr lang="uk-UA"/>
          </a:p>
        </p:txBody>
      </p:sp>
    </p:spTree>
    <p:extLst>
      <p:ext uri="{BB962C8B-B14F-4D97-AF65-F5344CB8AC3E}">
        <p14:creationId xmlns:p14="http://schemas.microsoft.com/office/powerpoint/2010/main" val="1069328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703F0B00-F534-4E2A-AB33-D1F943BB02FA}"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238296-AE81-4D7F-B97E-40A69754AD79}" type="slidenum">
              <a:rPr lang="uk-UA"/>
              <a:pPr>
                <a:defRPr/>
              </a:pPr>
              <a:t>‹#›</a:t>
            </a:fld>
            <a:endParaRPr lang="uk-UA"/>
          </a:p>
        </p:txBody>
      </p:sp>
    </p:spTree>
    <p:extLst>
      <p:ext uri="{BB962C8B-B14F-4D97-AF65-F5344CB8AC3E}">
        <p14:creationId xmlns:p14="http://schemas.microsoft.com/office/powerpoint/2010/main" val="245422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CA35ADB7-BF54-4D0E-9D6E-4DC46FDB7275}"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7CF6A8-9B4A-4464-BE19-9AF10EDBB005}" type="slidenum">
              <a:rPr lang="uk-UA"/>
              <a:pPr>
                <a:defRPr/>
              </a:pPr>
              <a:t>‹#›</a:t>
            </a:fld>
            <a:endParaRPr lang="uk-UA"/>
          </a:p>
        </p:txBody>
      </p:sp>
    </p:spTree>
    <p:extLst>
      <p:ext uri="{BB962C8B-B14F-4D97-AF65-F5344CB8AC3E}">
        <p14:creationId xmlns:p14="http://schemas.microsoft.com/office/powerpoint/2010/main" val="270191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9FA3DA67-B26E-46DC-933C-FB8E4556F5B9}"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D33555-BCDA-4483-A286-6A1FB1EEB032}" type="slidenum">
              <a:rPr lang="uk-UA"/>
              <a:pPr>
                <a:defRPr/>
              </a:pPr>
              <a:t>‹#›</a:t>
            </a:fld>
            <a:endParaRPr lang="uk-UA"/>
          </a:p>
        </p:txBody>
      </p:sp>
    </p:spTree>
    <p:extLst>
      <p:ext uri="{BB962C8B-B14F-4D97-AF65-F5344CB8AC3E}">
        <p14:creationId xmlns:p14="http://schemas.microsoft.com/office/powerpoint/2010/main" val="1228784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18E9DCC-756B-422E-ADF3-2E9F3396EF2C}"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151A5B-BC9A-45E9-86D0-D4F120B40BBE}" type="slidenum">
              <a:rPr lang="uk-UA"/>
              <a:pPr>
                <a:defRPr/>
              </a:pPr>
              <a:t>‹#›</a:t>
            </a:fld>
            <a:endParaRPr lang="uk-UA"/>
          </a:p>
        </p:txBody>
      </p:sp>
    </p:spTree>
    <p:extLst>
      <p:ext uri="{BB962C8B-B14F-4D97-AF65-F5344CB8AC3E}">
        <p14:creationId xmlns:p14="http://schemas.microsoft.com/office/powerpoint/2010/main" val="3351839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9925D601-33E2-40BB-B96F-1C9C86CA0855}"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8D6FB6-4B42-4A28-9C77-7CE34D93C0BC}" type="slidenum">
              <a:rPr lang="uk-UA"/>
              <a:pPr>
                <a:defRPr/>
              </a:pPr>
              <a:t>‹#›</a:t>
            </a:fld>
            <a:endParaRPr lang="uk-UA"/>
          </a:p>
        </p:txBody>
      </p:sp>
    </p:spTree>
    <p:extLst>
      <p:ext uri="{BB962C8B-B14F-4D97-AF65-F5344CB8AC3E}">
        <p14:creationId xmlns:p14="http://schemas.microsoft.com/office/powerpoint/2010/main" val="89944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01FA6214-D264-4C97-B151-542C6270C213}" type="datetimeFigureOut">
              <a:rPr lang="uk-UA"/>
              <a:pPr>
                <a:defRPr/>
              </a:pPr>
              <a:t>30.06.2016</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41D9A1C-8F5D-4710-9486-BE98965CF156}" type="slidenum">
              <a:rPr lang="uk-UA"/>
              <a:pPr>
                <a:defRPr/>
              </a:pPr>
              <a:t>‹#›</a:t>
            </a:fld>
            <a:endParaRPr lang="uk-UA"/>
          </a:p>
        </p:txBody>
      </p:sp>
    </p:spTree>
    <p:extLst>
      <p:ext uri="{BB962C8B-B14F-4D97-AF65-F5344CB8AC3E}">
        <p14:creationId xmlns:p14="http://schemas.microsoft.com/office/powerpoint/2010/main" val="392364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A4A9CCC0-05F3-42AA-9BA3-F31659693893}" type="datetimeFigureOut">
              <a:rPr lang="uk-UA"/>
              <a:pPr>
                <a:defRPr/>
              </a:pPr>
              <a:t>30.06.2016</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4B4BFB6-B308-4DDF-ABCD-62F5464CC349}" type="slidenum">
              <a:rPr lang="uk-UA"/>
              <a:pPr>
                <a:defRPr/>
              </a:pPr>
              <a:t>‹#›</a:t>
            </a:fld>
            <a:endParaRPr lang="uk-UA"/>
          </a:p>
        </p:txBody>
      </p:sp>
    </p:spTree>
    <p:extLst>
      <p:ext uri="{BB962C8B-B14F-4D97-AF65-F5344CB8AC3E}">
        <p14:creationId xmlns:p14="http://schemas.microsoft.com/office/powerpoint/2010/main" val="378415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30.06.2016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0BCB21F-D787-49A6-B775-0D3DA54D8788}" type="datetimeFigureOut">
              <a:rPr lang="uk-UA"/>
              <a:pPr>
                <a:defRPr/>
              </a:pPr>
              <a:t>30.06.2016</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1E3DC54-E6FA-466C-BEFC-2AF5C82A6F35}" type="slidenum">
              <a:rPr lang="uk-UA"/>
              <a:pPr>
                <a:defRPr/>
              </a:pPr>
              <a:t>‹#›</a:t>
            </a:fld>
            <a:endParaRPr lang="uk-UA"/>
          </a:p>
        </p:txBody>
      </p:sp>
    </p:spTree>
    <p:extLst>
      <p:ext uri="{BB962C8B-B14F-4D97-AF65-F5344CB8AC3E}">
        <p14:creationId xmlns:p14="http://schemas.microsoft.com/office/powerpoint/2010/main" val="3473213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9E92263-360A-420B-AC5D-AC2FE52253BF}"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5C1B16B-A85B-44C7-B3C6-C2D9775AEEFC}" type="slidenum">
              <a:rPr lang="uk-UA"/>
              <a:pPr>
                <a:defRPr/>
              </a:pPr>
              <a:t>‹#›</a:t>
            </a:fld>
            <a:endParaRPr lang="uk-UA"/>
          </a:p>
        </p:txBody>
      </p:sp>
    </p:spTree>
    <p:extLst>
      <p:ext uri="{BB962C8B-B14F-4D97-AF65-F5344CB8AC3E}">
        <p14:creationId xmlns:p14="http://schemas.microsoft.com/office/powerpoint/2010/main" val="7569724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AD12B1-BD26-4CF6-AFE5-966A855AFDFF}"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12FA07-3F60-4AE9-B53B-3CA286CA955B}" type="slidenum">
              <a:rPr lang="uk-UA"/>
              <a:pPr>
                <a:defRPr/>
              </a:pPr>
              <a:t>‹#›</a:t>
            </a:fld>
            <a:endParaRPr lang="uk-UA"/>
          </a:p>
        </p:txBody>
      </p:sp>
    </p:spTree>
    <p:extLst>
      <p:ext uri="{BB962C8B-B14F-4D97-AF65-F5344CB8AC3E}">
        <p14:creationId xmlns:p14="http://schemas.microsoft.com/office/powerpoint/2010/main" val="31550018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0E1577F-37E9-4D78-AD0D-1D8DDDA67EEA}"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52F4C2-72CB-4B32-832E-8DD9C980B3B6}" type="slidenum">
              <a:rPr lang="uk-UA"/>
              <a:pPr>
                <a:defRPr/>
              </a:pPr>
              <a:t>‹#›</a:t>
            </a:fld>
            <a:endParaRPr lang="uk-UA"/>
          </a:p>
        </p:txBody>
      </p:sp>
    </p:spTree>
    <p:extLst>
      <p:ext uri="{BB962C8B-B14F-4D97-AF65-F5344CB8AC3E}">
        <p14:creationId xmlns:p14="http://schemas.microsoft.com/office/powerpoint/2010/main" val="3676490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703F0B00-F534-4E2A-AB33-D1F943BB02FA}"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238296-AE81-4D7F-B97E-40A69754AD79}" type="slidenum">
              <a:rPr lang="uk-UA"/>
              <a:pPr>
                <a:defRPr/>
              </a:pPr>
              <a:t>‹#›</a:t>
            </a:fld>
            <a:endParaRPr lang="uk-UA"/>
          </a:p>
        </p:txBody>
      </p:sp>
    </p:spTree>
    <p:extLst>
      <p:ext uri="{BB962C8B-B14F-4D97-AF65-F5344CB8AC3E}">
        <p14:creationId xmlns:p14="http://schemas.microsoft.com/office/powerpoint/2010/main" val="1073452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CA35ADB7-BF54-4D0E-9D6E-4DC46FDB7275}"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7CF6A8-9B4A-4464-BE19-9AF10EDBB005}" type="slidenum">
              <a:rPr lang="uk-UA"/>
              <a:pPr>
                <a:defRPr/>
              </a:pPr>
              <a:t>‹#›</a:t>
            </a:fld>
            <a:endParaRPr lang="uk-UA"/>
          </a:p>
        </p:txBody>
      </p:sp>
    </p:spTree>
    <p:extLst>
      <p:ext uri="{BB962C8B-B14F-4D97-AF65-F5344CB8AC3E}">
        <p14:creationId xmlns:p14="http://schemas.microsoft.com/office/powerpoint/2010/main" val="3762538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9FA3DA67-B26E-46DC-933C-FB8E4556F5B9}"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AD33555-BCDA-4483-A286-6A1FB1EEB032}" type="slidenum">
              <a:rPr lang="uk-UA"/>
              <a:pPr>
                <a:defRPr/>
              </a:pPr>
              <a:t>‹#›</a:t>
            </a:fld>
            <a:endParaRPr lang="uk-UA"/>
          </a:p>
        </p:txBody>
      </p:sp>
    </p:spTree>
    <p:extLst>
      <p:ext uri="{BB962C8B-B14F-4D97-AF65-F5344CB8AC3E}">
        <p14:creationId xmlns:p14="http://schemas.microsoft.com/office/powerpoint/2010/main" val="3132206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18E9DCC-756B-422E-ADF3-2E9F3396EF2C}"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151A5B-BC9A-45E9-86D0-D4F120B40BBE}" type="slidenum">
              <a:rPr lang="uk-UA"/>
              <a:pPr>
                <a:defRPr/>
              </a:pPr>
              <a:t>‹#›</a:t>
            </a:fld>
            <a:endParaRPr lang="uk-UA"/>
          </a:p>
        </p:txBody>
      </p:sp>
    </p:spTree>
    <p:extLst>
      <p:ext uri="{BB962C8B-B14F-4D97-AF65-F5344CB8AC3E}">
        <p14:creationId xmlns:p14="http://schemas.microsoft.com/office/powerpoint/2010/main" val="5245900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9925D601-33E2-40BB-B96F-1C9C86CA0855}"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8D6FB6-4B42-4A28-9C77-7CE34D93C0BC}" type="slidenum">
              <a:rPr lang="uk-UA"/>
              <a:pPr>
                <a:defRPr/>
              </a:pPr>
              <a:t>‹#›</a:t>
            </a:fld>
            <a:endParaRPr lang="uk-UA"/>
          </a:p>
        </p:txBody>
      </p:sp>
    </p:spTree>
    <p:extLst>
      <p:ext uri="{BB962C8B-B14F-4D97-AF65-F5344CB8AC3E}">
        <p14:creationId xmlns:p14="http://schemas.microsoft.com/office/powerpoint/2010/main" val="991796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01FA6214-D264-4C97-B151-542C6270C213}" type="datetimeFigureOut">
              <a:rPr lang="uk-UA"/>
              <a:pPr>
                <a:defRPr/>
              </a:pPr>
              <a:t>30.06.2016</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41D9A1C-8F5D-4710-9486-BE98965CF156}" type="slidenum">
              <a:rPr lang="uk-UA"/>
              <a:pPr>
                <a:defRPr/>
              </a:pPr>
              <a:t>‹#›</a:t>
            </a:fld>
            <a:endParaRPr lang="uk-UA"/>
          </a:p>
        </p:txBody>
      </p:sp>
    </p:spTree>
    <p:extLst>
      <p:ext uri="{BB962C8B-B14F-4D97-AF65-F5344CB8AC3E}">
        <p14:creationId xmlns:p14="http://schemas.microsoft.com/office/powerpoint/2010/main" val="69609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30.06.2016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A4A9CCC0-05F3-42AA-9BA3-F31659693893}" type="datetimeFigureOut">
              <a:rPr lang="uk-UA"/>
              <a:pPr>
                <a:defRPr/>
              </a:pPr>
              <a:t>30.06.2016</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4B4BFB6-B308-4DDF-ABCD-62F5464CC349}" type="slidenum">
              <a:rPr lang="uk-UA"/>
              <a:pPr>
                <a:defRPr/>
              </a:pPr>
              <a:t>‹#›</a:t>
            </a:fld>
            <a:endParaRPr lang="uk-UA"/>
          </a:p>
        </p:txBody>
      </p:sp>
    </p:spTree>
    <p:extLst>
      <p:ext uri="{BB962C8B-B14F-4D97-AF65-F5344CB8AC3E}">
        <p14:creationId xmlns:p14="http://schemas.microsoft.com/office/powerpoint/2010/main" val="1011050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0BCB21F-D787-49A6-B775-0D3DA54D8788}" type="datetimeFigureOut">
              <a:rPr lang="uk-UA"/>
              <a:pPr>
                <a:defRPr/>
              </a:pPr>
              <a:t>30.06.2016</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1E3DC54-E6FA-466C-BEFC-2AF5C82A6F35}" type="slidenum">
              <a:rPr lang="uk-UA"/>
              <a:pPr>
                <a:defRPr/>
              </a:pPr>
              <a:t>‹#›</a:t>
            </a:fld>
            <a:endParaRPr lang="uk-UA"/>
          </a:p>
        </p:txBody>
      </p:sp>
    </p:spTree>
    <p:extLst>
      <p:ext uri="{BB962C8B-B14F-4D97-AF65-F5344CB8AC3E}">
        <p14:creationId xmlns:p14="http://schemas.microsoft.com/office/powerpoint/2010/main" val="3522795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9E92263-360A-420B-AC5D-AC2FE52253BF}"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5C1B16B-A85B-44C7-B3C6-C2D9775AEEFC}" type="slidenum">
              <a:rPr lang="uk-UA"/>
              <a:pPr>
                <a:defRPr/>
              </a:pPr>
              <a:t>‹#›</a:t>
            </a:fld>
            <a:endParaRPr lang="uk-UA"/>
          </a:p>
        </p:txBody>
      </p:sp>
    </p:spTree>
    <p:extLst>
      <p:ext uri="{BB962C8B-B14F-4D97-AF65-F5344CB8AC3E}">
        <p14:creationId xmlns:p14="http://schemas.microsoft.com/office/powerpoint/2010/main" val="3139725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AD12B1-BD26-4CF6-AFE5-966A855AFDFF}" type="datetimeFigureOut">
              <a:rPr lang="uk-UA"/>
              <a:pPr>
                <a:defRPr/>
              </a:pPr>
              <a:t>30.06.2016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12FA07-3F60-4AE9-B53B-3CA286CA955B}" type="slidenum">
              <a:rPr lang="uk-UA"/>
              <a:pPr>
                <a:defRPr/>
              </a:pPr>
              <a:t>‹#›</a:t>
            </a:fld>
            <a:endParaRPr lang="uk-UA"/>
          </a:p>
        </p:txBody>
      </p:sp>
    </p:spTree>
    <p:extLst>
      <p:ext uri="{BB962C8B-B14F-4D97-AF65-F5344CB8AC3E}">
        <p14:creationId xmlns:p14="http://schemas.microsoft.com/office/powerpoint/2010/main" val="390194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0E1577F-37E9-4D78-AD0D-1D8DDDA67EEA}"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52F4C2-72CB-4B32-832E-8DD9C980B3B6}" type="slidenum">
              <a:rPr lang="uk-UA"/>
              <a:pPr>
                <a:defRPr/>
              </a:pPr>
              <a:t>‹#›</a:t>
            </a:fld>
            <a:endParaRPr lang="uk-UA"/>
          </a:p>
        </p:txBody>
      </p:sp>
    </p:spTree>
    <p:extLst>
      <p:ext uri="{BB962C8B-B14F-4D97-AF65-F5344CB8AC3E}">
        <p14:creationId xmlns:p14="http://schemas.microsoft.com/office/powerpoint/2010/main" val="12471831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703F0B00-F534-4E2A-AB33-D1F943BB02FA}" type="datetimeFigureOut">
              <a:rPr lang="uk-UA"/>
              <a:pPr>
                <a:defRPr/>
              </a:pPr>
              <a:t>30.06.2016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238296-AE81-4D7F-B97E-40A69754AD79}" type="slidenum">
              <a:rPr lang="uk-UA"/>
              <a:pPr>
                <a:defRPr/>
              </a:pPr>
              <a:t>‹#›</a:t>
            </a:fld>
            <a:endParaRPr lang="uk-UA"/>
          </a:p>
        </p:txBody>
      </p:sp>
    </p:spTree>
    <p:extLst>
      <p:ext uri="{BB962C8B-B14F-4D97-AF65-F5344CB8AC3E}">
        <p14:creationId xmlns:p14="http://schemas.microsoft.com/office/powerpoint/2010/main" val="143905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30.06.2016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30.06.2016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30.06.2016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fontAlgn="base">
              <a:spcBef>
                <a:spcPct val="0"/>
              </a:spcBef>
              <a:spcAft>
                <a:spcPct val="0"/>
              </a:spcAft>
              <a:defRPr/>
            </a:pPr>
            <a:fld id="{71024E18-BC9D-497A-952B-73279FE476B7}" type="datetimeFigureOut">
              <a:rPr lang="uk-UA"/>
              <a:pPr fontAlgn="base">
                <a:spcBef>
                  <a:spcPct val="0"/>
                </a:spcBef>
                <a:spcAft>
                  <a:spcPct val="0"/>
                </a:spcAft>
                <a:defRPr/>
              </a:pPr>
              <a:t>30.06.2016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mn-cs"/>
              </a:defRPr>
            </a:lvl1pPr>
          </a:lstStyle>
          <a:p>
            <a:pPr fontAlgn="base">
              <a:spcBef>
                <a:spcPct val="0"/>
              </a:spcBef>
              <a:spcAft>
                <a:spcPct val="0"/>
              </a:spcAft>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fontAlgn="base">
              <a:spcBef>
                <a:spcPct val="0"/>
              </a:spcBef>
              <a:spcAft>
                <a:spcPct val="0"/>
              </a:spcAft>
              <a:defRPr/>
            </a:pPr>
            <a:fld id="{FEA5A1F5-DBB1-406D-9FD9-42A885165E4B}" type="slidenum">
              <a:rPr lang="uk-UA"/>
              <a:pPr fontAlgn="base">
                <a:spcBef>
                  <a:spcPct val="0"/>
                </a:spcBef>
                <a:spcAft>
                  <a:spcPct val="0"/>
                </a:spcAft>
                <a:defRPr/>
              </a:pPr>
              <a:t>‹#›</a:t>
            </a:fld>
            <a:endParaRPr lang="uk-UA"/>
          </a:p>
        </p:txBody>
      </p:sp>
    </p:spTree>
    <p:extLst>
      <p:ext uri="{BB962C8B-B14F-4D97-AF65-F5344CB8AC3E}">
        <p14:creationId xmlns:p14="http://schemas.microsoft.com/office/powerpoint/2010/main" val="3464430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Arial" charset="0"/>
          <a:cs typeface="Arial" charset="0"/>
        </a:defRPr>
      </a:lvl1pPr>
      <a:lvl2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fontAlgn="base">
              <a:spcBef>
                <a:spcPct val="0"/>
              </a:spcBef>
              <a:spcAft>
                <a:spcPct val="0"/>
              </a:spcAft>
              <a:defRPr/>
            </a:pPr>
            <a:fld id="{71024E18-BC9D-497A-952B-73279FE476B7}" type="datetimeFigureOut">
              <a:rPr lang="uk-UA"/>
              <a:pPr fontAlgn="base">
                <a:spcBef>
                  <a:spcPct val="0"/>
                </a:spcBef>
                <a:spcAft>
                  <a:spcPct val="0"/>
                </a:spcAft>
                <a:defRPr/>
              </a:pPr>
              <a:t>30.06.2016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mn-cs"/>
              </a:defRPr>
            </a:lvl1pPr>
          </a:lstStyle>
          <a:p>
            <a:pPr fontAlgn="base">
              <a:spcBef>
                <a:spcPct val="0"/>
              </a:spcBef>
              <a:spcAft>
                <a:spcPct val="0"/>
              </a:spcAft>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fontAlgn="base">
              <a:spcBef>
                <a:spcPct val="0"/>
              </a:spcBef>
              <a:spcAft>
                <a:spcPct val="0"/>
              </a:spcAft>
              <a:defRPr/>
            </a:pPr>
            <a:fld id="{FEA5A1F5-DBB1-406D-9FD9-42A885165E4B}" type="slidenum">
              <a:rPr lang="uk-UA"/>
              <a:pPr fontAlgn="base">
                <a:spcBef>
                  <a:spcPct val="0"/>
                </a:spcBef>
                <a:spcAft>
                  <a:spcPct val="0"/>
                </a:spcAft>
                <a:defRPr/>
              </a:pPr>
              <a:t>‹#›</a:t>
            </a:fld>
            <a:endParaRPr lang="uk-UA"/>
          </a:p>
        </p:txBody>
      </p:sp>
    </p:spTree>
    <p:extLst>
      <p:ext uri="{BB962C8B-B14F-4D97-AF65-F5344CB8AC3E}">
        <p14:creationId xmlns:p14="http://schemas.microsoft.com/office/powerpoint/2010/main" val="365242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kern="1200">
          <a:solidFill>
            <a:schemeClr val="tx1"/>
          </a:solidFill>
          <a:latin typeface="+mj-lt"/>
          <a:ea typeface="Arial" charset="0"/>
          <a:cs typeface="Arial" charset="0"/>
        </a:defRPr>
      </a:lvl1pPr>
      <a:lvl2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fontAlgn="base">
              <a:spcBef>
                <a:spcPct val="0"/>
              </a:spcBef>
              <a:spcAft>
                <a:spcPct val="0"/>
              </a:spcAft>
              <a:defRPr/>
            </a:pPr>
            <a:fld id="{71024E18-BC9D-497A-952B-73279FE476B7}" type="datetimeFigureOut">
              <a:rPr lang="uk-UA"/>
              <a:pPr fontAlgn="base">
                <a:spcBef>
                  <a:spcPct val="0"/>
                </a:spcBef>
                <a:spcAft>
                  <a:spcPct val="0"/>
                </a:spcAft>
                <a:defRPr/>
              </a:pPr>
              <a:t>30.06.2016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mn-cs"/>
              </a:defRPr>
            </a:lvl1pPr>
          </a:lstStyle>
          <a:p>
            <a:pPr fontAlgn="base">
              <a:spcBef>
                <a:spcPct val="0"/>
              </a:spcBef>
              <a:spcAft>
                <a:spcPct val="0"/>
              </a:spcAft>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fontAlgn="base">
              <a:spcBef>
                <a:spcPct val="0"/>
              </a:spcBef>
              <a:spcAft>
                <a:spcPct val="0"/>
              </a:spcAft>
              <a:defRPr/>
            </a:pPr>
            <a:fld id="{FEA5A1F5-DBB1-406D-9FD9-42A885165E4B}" type="slidenum">
              <a:rPr lang="uk-UA"/>
              <a:pPr fontAlgn="base">
                <a:spcBef>
                  <a:spcPct val="0"/>
                </a:spcBef>
                <a:spcAft>
                  <a:spcPct val="0"/>
                </a:spcAft>
                <a:defRPr/>
              </a:pPr>
              <a:t>‹#›</a:t>
            </a:fld>
            <a:endParaRPr lang="uk-UA"/>
          </a:p>
        </p:txBody>
      </p:sp>
    </p:spTree>
    <p:extLst>
      <p:ext uri="{BB962C8B-B14F-4D97-AF65-F5344CB8AC3E}">
        <p14:creationId xmlns:p14="http://schemas.microsoft.com/office/powerpoint/2010/main" val="11037526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kumimoji="1" sz="4400" kern="1200">
          <a:solidFill>
            <a:schemeClr val="tx1"/>
          </a:solidFill>
          <a:latin typeface="+mj-lt"/>
          <a:ea typeface="Arial" charset="0"/>
          <a:cs typeface="Arial" charset="0"/>
        </a:defRPr>
      </a:lvl1pPr>
      <a:lvl2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fontAlgn="base">
              <a:spcBef>
                <a:spcPct val="0"/>
              </a:spcBef>
              <a:spcAft>
                <a:spcPct val="0"/>
              </a:spcAft>
              <a:defRPr/>
            </a:pPr>
            <a:fld id="{71024E18-BC9D-497A-952B-73279FE476B7}" type="datetimeFigureOut">
              <a:rPr lang="uk-UA"/>
              <a:pPr fontAlgn="base">
                <a:spcBef>
                  <a:spcPct val="0"/>
                </a:spcBef>
                <a:spcAft>
                  <a:spcPct val="0"/>
                </a:spcAft>
                <a:defRPr/>
              </a:pPr>
              <a:t>30.06.2016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mn-cs"/>
              </a:defRPr>
            </a:lvl1pPr>
          </a:lstStyle>
          <a:p>
            <a:pPr fontAlgn="base">
              <a:spcBef>
                <a:spcPct val="0"/>
              </a:spcBef>
              <a:spcAft>
                <a:spcPct val="0"/>
              </a:spcAft>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pPr fontAlgn="base">
              <a:spcBef>
                <a:spcPct val="0"/>
              </a:spcBef>
              <a:spcAft>
                <a:spcPct val="0"/>
              </a:spcAft>
              <a:defRPr/>
            </a:pPr>
            <a:fld id="{FEA5A1F5-DBB1-406D-9FD9-42A885165E4B}" type="slidenum">
              <a:rPr lang="uk-UA"/>
              <a:pPr fontAlgn="base">
                <a:spcBef>
                  <a:spcPct val="0"/>
                </a:spcBef>
                <a:spcAft>
                  <a:spcPct val="0"/>
                </a:spcAft>
                <a:defRPr/>
              </a:pPr>
              <a:t>‹#›</a:t>
            </a:fld>
            <a:endParaRPr lang="uk-UA"/>
          </a:p>
        </p:txBody>
      </p:sp>
    </p:spTree>
    <p:extLst>
      <p:ext uri="{BB962C8B-B14F-4D97-AF65-F5344CB8AC3E}">
        <p14:creationId xmlns:p14="http://schemas.microsoft.com/office/powerpoint/2010/main" val="36321564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kumimoji="1" sz="4400" kern="1200">
          <a:solidFill>
            <a:schemeClr val="tx1"/>
          </a:solidFill>
          <a:latin typeface="+mj-lt"/>
          <a:ea typeface="Arial" charset="0"/>
          <a:cs typeface="Arial" charset="0"/>
        </a:defRPr>
      </a:lvl1pPr>
      <a:lvl2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2pPr>
      <a:lvl3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3pPr>
      <a:lvl4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4pPr>
      <a:lvl5pPr algn="ctr" rtl="0" eaLnBrk="0" fontAlgn="base" hangingPunct="0">
        <a:spcBef>
          <a:spcPct val="0"/>
        </a:spcBef>
        <a:spcAft>
          <a:spcPct val="0"/>
        </a:spcAft>
        <a:defRPr kumimoji="1" sz="4400">
          <a:solidFill>
            <a:schemeClr val="tx1"/>
          </a:solidFill>
          <a:latin typeface="Calibri" pitchFamily="34" charset="0"/>
          <a:ea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microsoft.com/office/2007/relationships/hdphoto" Target="../media/hdphoto5.wdp"/><Relationship Id="rId5" Type="http://schemas.openxmlformats.org/officeDocument/2006/relationships/image" Target="../media/image5.jpeg"/><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9738" y="2322513"/>
            <a:ext cx="8207375" cy="2043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pPr>
            <a:r>
              <a:rPr lang="en-US" sz="2800" b="1" dirty="0">
                <a:solidFill>
                  <a:schemeClr val="tx1"/>
                </a:solidFill>
                <a:latin typeface="Times New Roman"/>
                <a:ea typeface="Times New Roman"/>
              </a:rPr>
              <a:t>Week of the Road Traffic Safety</a:t>
            </a:r>
            <a:endParaRPr lang="ru-RU" sz="2000" dirty="0">
              <a:solidFill>
                <a:schemeClr val="tx1"/>
              </a:solidFill>
              <a:latin typeface="Times New Roman"/>
              <a:ea typeface="Times New Roman"/>
            </a:endParaRPr>
          </a:p>
          <a:p>
            <a:pPr algn="ctr">
              <a:spcAft>
                <a:spcPts val="0"/>
              </a:spcAft>
            </a:pPr>
            <a:r>
              <a:rPr lang="en-US" sz="2800" b="1" dirty="0">
                <a:solidFill>
                  <a:schemeClr val="tx1"/>
                </a:solidFill>
                <a:latin typeface="Times New Roman"/>
                <a:ea typeface="Times New Roman"/>
              </a:rPr>
              <a:t>May, </a:t>
            </a:r>
            <a:r>
              <a:rPr lang="uk-UA" sz="2800" b="1" dirty="0">
                <a:solidFill>
                  <a:schemeClr val="tx1"/>
                </a:solidFill>
                <a:latin typeface="Times New Roman"/>
                <a:ea typeface="Times New Roman"/>
              </a:rPr>
              <a:t>16-22</a:t>
            </a:r>
            <a:r>
              <a:rPr lang="en-US" sz="2800" b="1" dirty="0">
                <a:solidFill>
                  <a:schemeClr val="tx1"/>
                </a:solidFill>
                <a:latin typeface="Times New Roman"/>
                <a:ea typeface="Times New Roman"/>
              </a:rPr>
              <a:t>, 2016</a:t>
            </a:r>
            <a:endParaRPr lang="ru-RU" sz="2000" dirty="0">
              <a:solidFill>
                <a:schemeClr val="tx1"/>
              </a:solidFill>
              <a:effectLst/>
              <a:latin typeface="Times New Roman"/>
              <a:ea typeface="Times New Roman"/>
            </a:endParaRPr>
          </a:p>
        </p:txBody>
      </p:sp>
      <p:sp>
        <p:nvSpPr>
          <p:cNvPr id="15362" name="Подзаголовок 1"/>
          <p:cNvSpPr>
            <a:spLocks noGrp="1"/>
          </p:cNvSpPr>
          <p:nvPr>
            <p:ph type="subTitle" idx="1"/>
          </p:nvPr>
        </p:nvSpPr>
        <p:spPr>
          <a:xfrm>
            <a:off x="323850" y="5661025"/>
            <a:ext cx="8424863" cy="1008063"/>
          </a:xfrm>
        </p:spPr>
        <p:txBody>
          <a:bodyPr/>
          <a:lstStyle/>
          <a:p>
            <a:r>
              <a:rPr lang="en-US" sz="1400" b="1" dirty="0">
                <a:solidFill>
                  <a:schemeClr val="tx1"/>
                </a:solidFill>
              </a:rPr>
              <a:t>Organizer: Ministry of Health of Ukraine </a:t>
            </a:r>
            <a:endParaRPr lang="ru-RU" sz="1400" dirty="0">
              <a:solidFill>
                <a:schemeClr val="tx1"/>
              </a:solidFill>
            </a:endParaRPr>
          </a:p>
          <a:p>
            <a:r>
              <a:rPr lang="en-US" sz="1400" b="1" dirty="0">
                <a:solidFill>
                  <a:schemeClr val="tx1"/>
                </a:solidFill>
              </a:rPr>
              <a:t>Coordinator: State enterprise “Ukrainian Medical Center </a:t>
            </a:r>
            <a:endParaRPr lang="ru-RU" sz="1400" dirty="0">
              <a:solidFill>
                <a:schemeClr val="tx1"/>
              </a:solidFill>
            </a:endParaRPr>
          </a:p>
          <a:p>
            <a:r>
              <a:rPr lang="en-US" sz="1400" b="1" dirty="0">
                <a:solidFill>
                  <a:schemeClr val="tx1"/>
                </a:solidFill>
              </a:rPr>
              <a:t>of Road Traffic Safety and Informational Technologies” </a:t>
            </a:r>
            <a:endParaRPr lang="ru-RU" sz="1400" dirty="0">
              <a:solidFill>
                <a:schemeClr val="tx1"/>
              </a:solidFill>
            </a:endParaRPr>
          </a:p>
          <a:p>
            <a:r>
              <a:rPr lang="en-US" sz="1400" b="1" dirty="0">
                <a:solidFill>
                  <a:schemeClr val="tx1"/>
                </a:solidFill>
              </a:rPr>
              <a:t>of the Ministry of Health of Ukraine </a:t>
            </a:r>
            <a:endParaRPr lang="ru-RU" sz="1400" dirty="0">
              <a:solidFill>
                <a:schemeClr val="tx1"/>
              </a:solidFill>
            </a:endParaRPr>
          </a:p>
        </p:txBody>
      </p:sp>
      <p:pic>
        <p:nvPicPr>
          <p:cNvPr id="15363" name="Рисунок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8027988" y="249238"/>
            <a:ext cx="847725" cy="1163637"/>
          </a:xfrm>
          <a:prstGeom prst="rect">
            <a:avLst/>
          </a:prstGeom>
          <a:noFill/>
          <a:ln w="9525">
            <a:noFill/>
            <a:miter lim="800000"/>
            <a:headEnd/>
            <a:tailEnd/>
          </a:ln>
        </p:spPr>
      </p:pic>
      <p:pic>
        <p:nvPicPr>
          <p:cNvPr id="15364" name="Рисунок 3"/>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a:stretch>
            <a:fillRect/>
          </a:stretch>
        </p:blipFill>
        <p:spPr bwMode="auto">
          <a:xfrm>
            <a:off x="3635375" y="412750"/>
            <a:ext cx="1863725" cy="928688"/>
          </a:xfrm>
          <a:prstGeom prst="rect">
            <a:avLst/>
          </a:prstGeom>
          <a:noFill/>
          <a:ln w="9525">
            <a:noFill/>
            <a:miter lim="800000"/>
            <a:headEnd/>
            <a:tailEnd/>
          </a:ln>
        </p:spPr>
      </p:pic>
      <p:pic>
        <p:nvPicPr>
          <p:cNvPr id="15365" name="Рисунок 4"/>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a:stretch>
            <a:fillRect/>
          </a:stretch>
        </p:blipFill>
        <p:spPr bwMode="auto">
          <a:xfrm>
            <a:off x="231775" y="241300"/>
            <a:ext cx="1171575" cy="1171575"/>
          </a:xfrm>
          <a:prstGeom prst="rect">
            <a:avLst/>
          </a:prstGeom>
          <a:noFill/>
          <a:ln w="9525">
            <a:noFill/>
            <a:miter lim="800000"/>
            <a:headEnd/>
            <a:tailEnd/>
          </a:ln>
        </p:spPr>
      </p:pic>
    </p:spTree>
    <p:extLst>
      <p:ext uri="{BB962C8B-B14F-4D97-AF65-F5344CB8AC3E}">
        <p14:creationId xmlns:p14="http://schemas.microsoft.com/office/powerpoint/2010/main" val="266811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6266524"/>
          </a:xfrm>
          <a:prstGeom prst="rect">
            <a:avLst/>
          </a:prstGeom>
          <a:noFill/>
        </p:spPr>
        <p:txBody>
          <a:bodyPr wrap="square" rtlCol="0">
            <a:spAutoFit/>
          </a:bodyPr>
          <a:lstStyle/>
          <a:p>
            <a:pPr indent="540385" algn="just">
              <a:lnSpc>
                <a:spcPct val="115000"/>
              </a:lnSpc>
              <a:spcAft>
                <a:spcPts val="0"/>
              </a:spcAft>
            </a:pPr>
            <a:r>
              <a:rPr lang="en-US" sz="1400" dirty="0">
                <a:latin typeface="Times New Roman"/>
                <a:ea typeface="Calibri"/>
                <a:cs typeface="Times New Roman"/>
              </a:rPr>
              <a:t>Nowadays, the most “burning” problem in the field of transportation is the carrying out of scientific researches concerning elaboration of scientific and instructive educational programs as well as post-gradual training programs in the transport medicine.</a:t>
            </a:r>
          </a:p>
          <a:p>
            <a:pPr indent="540385" algn="just">
              <a:lnSpc>
                <a:spcPct val="115000"/>
              </a:lnSpc>
              <a:spcAft>
                <a:spcPts val="0"/>
              </a:spcAft>
            </a:pPr>
            <a:r>
              <a:rPr lang="en-US" sz="1400" dirty="0">
                <a:latin typeface="Times New Roman"/>
                <a:ea typeface="Calibri"/>
                <a:cs typeface="Times New Roman"/>
              </a:rPr>
              <a:t>Improving of efficacy for the united system functioning aiming to supply the necessary information for all participants of the road traffic foresees, in particular, introduction of informational driving technologies including also information on increased accident loci (RTA concentration), state of roads, weather conditions, emergent situations, stations of emergent connection, loci of medical centers as well as perfection of preventive and educational activities, of medical, educational, informational, and legislative support, organization of excellent system necessary for life and health protection.</a:t>
            </a:r>
          </a:p>
          <a:p>
            <a:pPr indent="540385" algn="just">
              <a:lnSpc>
                <a:spcPct val="115000"/>
              </a:lnSpc>
              <a:spcAft>
                <a:spcPts val="0"/>
              </a:spcAft>
            </a:pPr>
            <a:r>
              <a:rPr lang="en-US" sz="1400" dirty="0">
                <a:latin typeface="Times New Roman"/>
                <a:ea typeface="Calibri"/>
                <a:cs typeface="Times New Roman"/>
              </a:rPr>
              <a:t>Taking all these data into consideration the round-table participants recommend:</a:t>
            </a:r>
          </a:p>
          <a:p>
            <a:pPr indent="540385" algn="just">
              <a:lnSpc>
                <a:spcPct val="115000"/>
              </a:lnSpc>
              <a:spcAft>
                <a:spcPts val="0"/>
              </a:spcAft>
            </a:pPr>
            <a:endParaRPr lang="en-US" sz="1400" dirty="0">
              <a:latin typeface="Times New Roman"/>
              <a:ea typeface="Calibri"/>
              <a:cs typeface="Times New Roman"/>
            </a:endParaRPr>
          </a:p>
          <a:p>
            <a:pPr indent="540385" algn="just">
              <a:lnSpc>
                <a:spcPct val="115000"/>
              </a:lnSpc>
              <a:spcAft>
                <a:spcPts val="0"/>
              </a:spcAft>
            </a:pPr>
            <a:r>
              <a:rPr lang="en-US" sz="1400" dirty="0">
                <a:latin typeface="Times New Roman"/>
                <a:ea typeface="Calibri"/>
                <a:cs typeface="Times New Roman"/>
              </a:rPr>
              <a:t>1 To the President of Ukraine:</a:t>
            </a:r>
          </a:p>
          <a:p>
            <a:pPr indent="540385" algn="just">
              <a:lnSpc>
                <a:spcPct val="115000"/>
              </a:lnSpc>
              <a:spcAft>
                <a:spcPts val="0"/>
              </a:spcAft>
            </a:pPr>
            <a:r>
              <a:rPr lang="en-US" sz="1400" dirty="0">
                <a:latin typeface="Times New Roman"/>
                <a:ea typeface="Calibri"/>
                <a:cs typeface="Times New Roman"/>
              </a:rPr>
              <a:t>1.1. To announce the next year, 2017, to be the Year of the Road Traffic Safety in Ukraine.</a:t>
            </a:r>
          </a:p>
          <a:p>
            <a:pPr indent="540385" algn="just">
              <a:lnSpc>
                <a:spcPct val="115000"/>
              </a:lnSpc>
              <a:spcAft>
                <a:spcPts val="0"/>
              </a:spcAft>
            </a:pPr>
            <a:r>
              <a:rPr lang="en-US" sz="1400" dirty="0">
                <a:latin typeface="Times New Roman"/>
                <a:ea typeface="Calibri"/>
                <a:cs typeface="Times New Roman"/>
              </a:rPr>
              <a:t>2. To the </a:t>
            </a:r>
            <a:r>
              <a:rPr lang="en-US" sz="1400" dirty="0" err="1">
                <a:latin typeface="Times New Roman"/>
                <a:ea typeface="Calibri"/>
                <a:cs typeface="Times New Roman"/>
              </a:rPr>
              <a:t>Verkhovna</a:t>
            </a:r>
            <a:r>
              <a:rPr lang="en-US" sz="1400" dirty="0">
                <a:latin typeface="Times New Roman"/>
                <a:ea typeface="Calibri"/>
                <a:cs typeface="Times New Roman"/>
              </a:rPr>
              <a:t> </a:t>
            </a:r>
            <a:r>
              <a:rPr lang="en-US" sz="1400" dirty="0" err="1">
                <a:latin typeface="Times New Roman"/>
                <a:ea typeface="Calibri"/>
                <a:cs typeface="Times New Roman"/>
              </a:rPr>
              <a:t>Rada</a:t>
            </a:r>
            <a:r>
              <a:rPr lang="en-US" sz="1400" dirty="0">
                <a:latin typeface="Times New Roman"/>
                <a:ea typeface="Calibri"/>
                <a:cs typeface="Times New Roman"/>
              </a:rPr>
              <a:t> of Ukraine:</a:t>
            </a:r>
          </a:p>
          <a:p>
            <a:pPr indent="540385" algn="just">
              <a:lnSpc>
                <a:spcPct val="115000"/>
              </a:lnSpc>
              <a:spcAft>
                <a:spcPts val="0"/>
              </a:spcAft>
            </a:pPr>
            <a:r>
              <a:rPr lang="en-US" sz="1400" dirty="0">
                <a:latin typeface="Times New Roman"/>
                <a:ea typeface="Calibri"/>
                <a:cs typeface="Times New Roman"/>
              </a:rPr>
              <a:t>2.1 To organize immediately the finishing of elaboration and the approbation of the project of the law “About introduction of changes to some legislative deeds of Ukraine concerning the improvement of the state management system in the field of road traffic organization and safety (register N 4275), of the project of the law “About introduction of changes to the Budget Codex of Ukraine concerning the improvement of funding of state institutions in the field of organization and safety of the road traffic” (register N 4275) , and of the project of the law “About introduction of changes to the Codex of Ukraine on administrative delinquencies (concerning increased responsibility for persons driving vehicles being drunk or under the influence of narcotics or other types of irresponsibility including the influence of drugs decreasing concentration and reaction speed” (register N 4373).</a:t>
            </a:r>
          </a:p>
          <a:p>
            <a:pPr indent="540385" algn="just">
              <a:lnSpc>
                <a:spcPct val="115000"/>
              </a:lnSpc>
              <a:spcAft>
                <a:spcPts val="0"/>
              </a:spcAft>
            </a:pPr>
            <a:r>
              <a:rPr lang="en-US" sz="1400" dirty="0">
                <a:latin typeface="Times New Roman"/>
                <a:ea typeface="Calibri"/>
                <a:cs typeface="Times New Roman"/>
              </a:rPr>
              <a:t>3. To the Cabinet of Ministers of Ukraine: </a:t>
            </a:r>
          </a:p>
          <a:p>
            <a:pPr indent="540385" algn="just">
              <a:lnSpc>
                <a:spcPct val="115000"/>
              </a:lnSpc>
              <a:spcAft>
                <a:spcPts val="0"/>
              </a:spcAft>
            </a:pPr>
            <a:r>
              <a:rPr lang="en-US" sz="1400" dirty="0">
                <a:latin typeface="Times New Roman"/>
                <a:ea typeface="Calibri"/>
                <a:cs typeface="Times New Roman"/>
              </a:rPr>
              <a:t>3.1. In order to fulfill the item 4 of the Chapter XIII of the Agreement on the Coalition of Deputies’ Fractions “European Ukraine”, to assure the elaboration of the “National Actions Plan on the Road Traffic Safety in Ukraine” for next 5 years as well as the elaboration of the special program concerning the road traffic safety increase.</a:t>
            </a:r>
            <a:endParaRPr lang="en-US" sz="1400" dirty="0">
              <a:latin typeface="Times New Roman"/>
              <a:ea typeface="Calibri"/>
              <a:cs typeface="Times New Roman"/>
            </a:endParaRPr>
          </a:p>
        </p:txBody>
      </p:sp>
    </p:spTree>
    <p:extLst>
      <p:ext uri="{BB962C8B-B14F-4D97-AF65-F5344CB8AC3E}">
        <p14:creationId xmlns:p14="http://schemas.microsoft.com/office/powerpoint/2010/main" val="237960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3788922"/>
          </a:xfrm>
          <a:prstGeom prst="rect">
            <a:avLst/>
          </a:prstGeom>
          <a:noFill/>
        </p:spPr>
        <p:txBody>
          <a:bodyPr wrap="square" rtlCol="0">
            <a:spAutoFit/>
          </a:bodyPr>
          <a:lstStyle/>
          <a:p>
            <a:pPr indent="540385" algn="just">
              <a:lnSpc>
                <a:spcPct val="115000"/>
              </a:lnSpc>
              <a:spcAft>
                <a:spcPts val="0"/>
              </a:spcAft>
            </a:pPr>
            <a:r>
              <a:rPr lang="en-US" sz="1400" dirty="0">
                <a:latin typeface="Times New Roman"/>
                <a:ea typeface="Calibri"/>
                <a:cs typeface="Times New Roman"/>
              </a:rPr>
              <a:t>3.2. In order to assure the effective activity coordination between executive state bodies and public organizations including also international ones, to organize the Council on the Road Traffic Safety under the direction of the Cabinet of Ministers; the Council must have its continuously working secretariat and elaborate an adequate regulation concerning such a Council; it should be directed by a vice-premier minister of Ukraine.</a:t>
            </a:r>
          </a:p>
          <a:p>
            <a:pPr indent="540385" algn="just">
              <a:lnSpc>
                <a:spcPct val="115000"/>
              </a:lnSpc>
              <a:spcAft>
                <a:spcPts val="0"/>
              </a:spcAft>
            </a:pPr>
            <a:r>
              <a:rPr lang="en-US" sz="1400" dirty="0">
                <a:latin typeface="Times New Roman"/>
                <a:ea typeface="Calibri"/>
                <a:cs typeface="Times New Roman"/>
              </a:rPr>
              <a:t>3.3. To organize the reformation of system for preparation, post-graduate training, and increase of drivers’ qualification, to lead it to European standards, to assure adequate methodical level of training, to elaborate approaches concerning exams to be passed in order to obtain the driver’s certificate. To elaborate the system of preparations of teachers, instructors. and examinants and to organize special centers preparing such specialists.</a:t>
            </a:r>
          </a:p>
          <a:p>
            <a:pPr indent="540385" algn="just">
              <a:lnSpc>
                <a:spcPct val="115000"/>
              </a:lnSpc>
              <a:spcAft>
                <a:spcPts val="0"/>
              </a:spcAft>
            </a:pPr>
            <a:r>
              <a:rPr lang="en-US" sz="1400" b="1" dirty="0">
                <a:latin typeface="Times New Roman"/>
                <a:ea typeface="Calibri"/>
                <a:cs typeface="Times New Roman"/>
              </a:rPr>
              <a:t>4. To local authorities</a:t>
            </a:r>
          </a:p>
          <a:p>
            <a:pPr indent="540385" algn="just">
              <a:lnSpc>
                <a:spcPct val="115000"/>
              </a:lnSpc>
              <a:spcAft>
                <a:spcPts val="0"/>
              </a:spcAft>
            </a:pPr>
            <a:r>
              <a:rPr lang="en-US" sz="1400" dirty="0">
                <a:latin typeface="Times New Roman"/>
                <a:ea typeface="Calibri"/>
                <a:cs typeface="Times New Roman"/>
              </a:rPr>
              <a:t>4.1. To control the course of fulfilling of different district and city programs on the increase of road traffic safety and to introduce there some adequate changes and additions taking into account modern tendencies and approaches lightening the solving of such problems.</a:t>
            </a:r>
          </a:p>
          <a:p>
            <a:pPr indent="540385" algn="just">
              <a:lnSpc>
                <a:spcPct val="115000"/>
              </a:lnSpc>
              <a:spcAft>
                <a:spcPts val="0"/>
              </a:spcAft>
            </a:pPr>
            <a:endParaRPr lang="en-US" sz="1400" dirty="0">
              <a:latin typeface="Times New Roman"/>
              <a:ea typeface="Calibri"/>
              <a:cs typeface="Times New Roman"/>
            </a:endParaRPr>
          </a:p>
          <a:p>
            <a:pPr indent="540385" algn="just">
              <a:lnSpc>
                <a:spcPct val="115000"/>
              </a:lnSpc>
              <a:spcAft>
                <a:spcPts val="0"/>
              </a:spcAft>
            </a:pPr>
            <a:r>
              <a:rPr lang="en-US" sz="1400" dirty="0">
                <a:latin typeface="Times New Roman"/>
                <a:ea typeface="Calibri"/>
                <a:cs typeface="Times New Roman"/>
              </a:rPr>
              <a:t>To carry out the next Week of the Road Traffic Safety and Memory Day of Traffic Accident Victims in November, 2017.</a:t>
            </a:r>
            <a:endParaRPr lang="en-US" sz="1400" dirty="0">
              <a:latin typeface="Times New Roman"/>
              <a:ea typeface="Calibri"/>
              <a:cs typeface="Times New Roman"/>
            </a:endParaRPr>
          </a:p>
        </p:txBody>
      </p:sp>
    </p:spTree>
    <p:extLst>
      <p:ext uri="{BB962C8B-B14F-4D97-AF65-F5344CB8AC3E}">
        <p14:creationId xmlns:p14="http://schemas.microsoft.com/office/powerpoint/2010/main" val="417908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544" y="1988840"/>
            <a:ext cx="8810256" cy="1815882"/>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	The </a:t>
            </a:r>
            <a:r>
              <a:rPr lang="en-US" sz="1400" dirty="0">
                <a:latin typeface="Times New Roman" pitchFamily="18" charset="0"/>
                <a:cs typeface="Times New Roman" pitchFamily="18" charset="0"/>
              </a:rPr>
              <a:t>round-table “Perfection of relations in the field of obligatory insurance of civil responsibility for vehicle owners as a mechanism of social property rights protection in road traffic accidents” was carried out under the direction of </a:t>
            </a:r>
            <a:r>
              <a:rPr lang="en-US" sz="1400" dirty="0" err="1">
                <a:latin typeface="Times New Roman" pitchFamily="18" charset="0"/>
                <a:cs typeface="Times New Roman" pitchFamily="18" charset="0"/>
              </a:rPr>
              <a:t>Olexander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Mykhailovich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Zaletov</a:t>
            </a:r>
            <a:r>
              <a:rPr lang="en-US" sz="1400" dirty="0">
                <a:latin typeface="Times New Roman" pitchFamily="18" charset="0"/>
                <a:cs typeface="Times New Roman" pitchFamily="18" charset="0"/>
              </a:rPr>
              <a:t>, a member of the National Commission realizing the regulation in the field of financial service market, and of Yuri </a:t>
            </a:r>
            <a:r>
              <a:rPr lang="en-US" sz="1400" dirty="0" err="1">
                <a:latin typeface="Times New Roman" pitchFamily="18" charset="0"/>
                <a:cs typeface="Times New Roman" pitchFamily="18" charset="0"/>
              </a:rPr>
              <a:t>Olegovych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Chorny</a:t>
            </a:r>
            <a:r>
              <a:rPr lang="en-US" sz="1400" dirty="0">
                <a:latin typeface="Times New Roman" pitchFamily="18" charset="0"/>
                <a:cs typeface="Times New Roman" pitchFamily="18" charset="0"/>
              </a:rPr>
              <a:t>, a coordinator of the Week of the Road Traffic Safety. During this round-table different aspects were discussed concerning regulation and perfection of insurance activity in the field of guaranteeing of road traffic safety and social property rights protection following road traffic accidents.</a:t>
            </a:r>
          </a:p>
          <a:p>
            <a:pPr algn="just"/>
            <a:r>
              <a:rPr lang="en-US" sz="1400" dirty="0">
                <a:latin typeface="Times New Roman" pitchFamily="18" charset="0"/>
                <a:cs typeface="Times New Roman" pitchFamily="18" charset="0"/>
              </a:rPr>
              <a:t>The main theses of resolution were discussed concerning the development and perfection of obligatory insurance of civil responsibility for vehicle owners in order to improve the mechanism for compensation of loss to road traffic victims. </a:t>
            </a:r>
          </a:p>
        </p:txBody>
      </p:sp>
      <p:sp>
        <p:nvSpPr>
          <p:cNvPr id="3" name="TextBox 2"/>
          <p:cNvSpPr txBox="1"/>
          <p:nvPr/>
        </p:nvSpPr>
        <p:spPr>
          <a:xfrm>
            <a:off x="1331640" y="188640"/>
            <a:ext cx="6048672"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itchFamily="18" charset="0"/>
                <a:cs typeface="Times New Roman" pitchFamily="18" charset="0"/>
              </a:rPr>
              <a:t>May, 18, 2016</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712232" y="557918"/>
            <a:ext cx="7920880" cy="1200329"/>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Round-table “Perfection of relations in the field </a:t>
            </a:r>
          </a:p>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of obligatory insurance of civil responsibility for vehicle owners</a:t>
            </a:r>
          </a:p>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as a mechanism of social property rights protection </a:t>
            </a:r>
          </a:p>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in road traffic accidents”</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976683"/>
            <a:ext cx="6480720" cy="2776044"/>
          </a:xfrm>
          <a:prstGeom prst="rect">
            <a:avLst/>
          </a:prstGeom>
        </p:spPr>
      </p:pic>
    </p:spTree>
    <p:extLst>
      <p:ext uri="{BB962C8B-B14F-4D97-AF65-F5344CB8AC3E}">
        <p14:creationId xmlns:p14="http://schemas.microsoft.com/office/powerpoint/2010/main" val="16620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68" y="18376"/>
            <a:ext cx="9145016" cy="6555641"/>
          </a:xfrm>
          <a:prstGeom prst="rect">
            <a:avLst/>
          </a:prstGeom>
          <a:noFill/>
        </p:spPr>
        <p:txBody>
          <a:bodyPr wrap="square" rtlCol="0">
            <a:spAutoFit/>
          </a:bodyPr>
          <a:lstStyle/>
          <a:p>
            <a:pPr algn="ctr">
              <a:spcAft>
                <a:spcPts val="0"/>
              </a:spcAft>
            </a:pPr>
            <a:r>
              <a:rPr lang="en-US" sz="1400" b="1" dirty="0">
                <a:latin typeface="Times New Roman"/>
              </a:rPr>
              <a:t>Week of Road Traffic Safety (16-22 of May 2016)</a:t>
            </a:r>
            <a:r>
              <a:rPr lang="uk-UA" sz="1400" b="1" dirty="0">
                <a:latin typeface="Times New Roman"/>
              </a:rPr>
              <a:t> </a:t>
            </a:r>
            <a:endParaRPr lang="ru-RU" sz="1400" b="1" dirty="0">
              <a:latin typeface="Times New Roman"/>
            </a:endParaRPr>
          </a:p>
          <a:p>
            <a:pPr algn="ctr">
              <a:spcAft>
                <a:spcPts val="0"/>
              </a:spcAft>
            </a:pPr>
            <a:r>
              <a:rPr lang="en-US" sz="1400" b="1" dirty="0">
                <a:latin typeface="Times New Roman"/>
                <a:ea typeface="Times New Roman"/>
              </a:rPr>
              <a:t>RESOLUTION</a:t>
            </a:r>
            <a:endParaRPr lang="ru-RU" sz="1400" dirty="0">
              <a:latin typeface="Times New Roman"/>
              <a:ea typeface="Times New Roman"/>
            </a:endParaRPr>
          </a:p>
          <a:p>
            <a:pPr algn="ctr">
              <a:spcAft>
                <a:spcPts val="0"/>
              </a:spcAft>
            </a:pPr>
            <a:r>
              <a:rPr lang="en-US" sz="1400" b="1" dirty="0">
                <a:latin typeface="Times New Roman"/>
                <a:ea typeface="Times New Roman"/>
              </a:rPr>
              <a:t>of the round-table</a:t>
            </a:r>
            <a:endParaRPr lang="ru-RU" sz="1400" dirty="0">
              <a:latin typeface="Times New Roman"/>
              <a:ea typeface="Times New Roman"/>
            </a:endParaRPr>
          </a:p>
          <a:p>
            <a:pPr algn="just">
              <a:spcAft>
                <a:spcPts val="0"/>
              </a:spcAft>
            </a:pPr>
            <a:r>
              <a:rPr lang="en-US" sz="1400" b="1" dirty="0">
                <a:latin typeface="Times New Roman"/>
                <a:ea typeface="Times New Roman"/>
              </a:rPr>
              <a:t> </a:t>
            </a:r>
            <a:endParaRPr lang="ru-RU" sz="1400" dirty="0">
              <a:latin typeface="Times New Roman"/>
              <a:ea typeface="Times New Roman"/>
            </a:endParaRPr>
          </a:p>
          <a:p>
            <a:pPr algn="just">
              <a:spcAft>
                <a:spcPts val="0"/>
              </a:spcAft>
            </a:pPr>
            <a:r>
              <a:rPr lang="en-US" sz="1400" b="1" dirty="0">
                <a:latin typeface="Times New Roman"/>
                <a:ea typeface="Times New Roman"/>
              </a:rPr>
              <a:t>“Perfection of relations in the field of obligatory insurance of civil responsibility for vehicle owners as a mechanism of social property rights protection in road traffic accidents”</a:t>
            </a:r>
            <a:endParaRPr lang="ru-RU" sz="1400" dirty="0">
              <a:latin typeface="Times New Roman"/>
              <a:ea typeface="Times New Roman"/>
            </a:endParaRPr>
          </a:p>
          <a:p>
            <a:pPr algn="ctr">
              <a:spcAft>
                <a:spcPts val="0"/>
              </a:spcAft>
            </a:pPr>
            <a:r>
              <a:rPr lang="en-US" sz="1400" b="1" dirty="0">
                <a:latin typeface="Times New Roman"/>
                <a:ea typeface="Times New Roman"/>
              </a:rPr>
              <a:t> </a:t>
            </a:r>
            <a:endParaRPr lang="ru-RU" sz="1400" dirty="0">
              <a:latin typeface="Times New Roman"/>
              <a:ea typeface="Times New Roman"/>
            </a:endParaRPr>
          </a:p>
          <a:p>
            <a:pPr algn="just">
              <a:spcAft>
                <a:spcPts val="0"/>
              </a:spcAft>
            </a:pPr>
            <a:r>
              <a:rPr lang="en-US" sz="1400" dirty="0">
                <a:latin typeface="Times New Roman"/>
                <a:ea typeface="Times New Roman"/>
              </a:rPr>
              <a:t>The insurance systems being present in modern economical structures of developed countries permit to accumulate considerable investment resources realizing simultaneously the national policy of social and economical support of population. It is known the development of insurance and of its socially important branches, first of all, aiming to protect the property interests of population, of economic activity subjects and state from negative results of unforeseen events assists the stabilization of social and economical situation and the increase of prosperity level in any country. The insurance plays, first of all, an outstanding social role for any country and its population; thus, the obligatory insurance of civil responsibility for vehicle owners belongs to necessary social instruments for financial support of the road traffic safety. Its importance is due to the necessity of complete and timely compensation for sufferers of road traffic accidents (RTAs) as well as to the support of property rights of vehicle owners and drivers. It is confirmed by a fact that such type of insurance possesses the lion’s share in the structure of risk insurance in developed countries.</a:t>
            </a:r>
            <a:endParaRPr lang="ru-RU" sz="1400" dirty="0">
              <a:latin typeface="Times New Roman"/>
              <a:ea typeface="Times New Roman"/>
            </a:endParaRPr>
          </a:p>
          <a:p>
            <a:pPr algn="just">
              <a:spcAft>
                <a:spcPts val="0"/>
              </a:spcAft>
            </a:pPr>
            <a:r>
              <a:rPr lang="en-US" sz="1400" dirty="0">
                <a:latin typeface="Times New Roman"/>
                <a:ea typeface="Times New Roman"/>
              </a:rPr>
              <a:t>According to the data of the Department of the Road Traffic Safety of the Ministry of Home Affairs of Ukraine, the total quantity of RTA cases in Ukraine in 2015 reaches 132,200; as a result, 4.5 thousand of humans have perished, 32.4 thousand of humans have been traumatized. The liquidation of the passenger transportation national monopoly weakened the control for both quality of transportation realized by workers of different companies and assurance of transportation safety. The proportion of such transporters, including physical entities, increases from year to year. As a result, the RTA level for passenger transportation has increased.</a:t>
            </a:r>
            <a:endParaRPr lang="ru-RU" sz="1400" dirty="0">
              <a:latin typeface="Times New Roman"/>
              <a:ea typeface="Times New Roman"/>
            </a:endParaRPr>
          </a:p>
          <a:p>
            <a:pPr algn="just">
              <a:spcAft>
                <a:spcPts val="0"/>
              </a:spcAft>
            </a:pPr>
            <a:r>
              <a:rPr lang="en-US" sz="1400" dirty="0">
                <a:latin typeface="Times New Roman"/>
                <a:ea typeface="Times New Roman"/>
              </a:rPr>
              <a:t>According to the data of the World Health Organization (WHO), the level of RTA-due mortality in Ukraine reaches 12 humans per 100 thousand of population being twice as high as the average level in countries of the European Union. Traffic accidents are the leading cause of mortality among young people aged from 15 to 24 and the second death cause among younger persons – children aged from 5 to 14. According to the data of the National Committee of Financial Services of Ukraine, in</a:t>
            </a:r>
            <a:r>
              <a:rPr lang="uk-UA" sz="1400" dirty="0">
                <a:latin typeface="Times New Roman"/>
                <a:ea typeface="Times New Roman"/>
              </a:rPr>
              <a:t> 2015 </a:t>
            </a:r>
            <a:r>
              <a:rPr lang="en-US" sz="1400" dirty="0">
                <a:latin typeface="Times New Roman"/>
                <a:ea typeface="Times New Roman"/>
              </a:rPr>
              <a:t>about 98.8 thousand of insurance cases were resolved at the obligatory insurance market, 12.3 thousand of them having been realized according a simplified system (in frames of the </a:t>
            </a:r>
            <a:r>
              <a:rPr lang="en-US" sz="1400" dirty="0" err="1">
                <a:latin typeface="Times New Roman"/>
                <a:ea typeface="Times New Roman"/>
              </a:rPr>
              <a:t>Europrotocol</a:t>
            </a:r>
            <a:r>
              <a:rPr lang="en-US" sz="1400" dirty="0">
                <a:latin typeface="Times New Roman"/>
                <a:ea typeface="Times New Roman"/>
              </a:rPr>
              <a:t>) without call of police.</a:t>
            </a:r>
            <a:endParaRPr lang="ru-RU" sz="1400" dirty="0">
              <a:latin typeface="Times New Roman"/>
              <a:ea typeface="Times New Roman"/>
            </a:endParaRPr>
          </a:p>
          <a:p>
            <a:pPr algn="ctr">
              <a:spcAft>
                <a:spcPts val="0"/>
              </a:spcAft>
            </a:pPr>
            <a:endParaRPr lang="ru-RU" sz="1400" b="1" dirty="0">
              <a:effectLst/>
              <a:latin typeface="Times New Roman"/>
            </a:endParaRPr>
          </a:p>
        </p:txBody>
      </p:sp>
    </p:spTree>
    <p:extLst>
      <p:ext uri="{BB962C8B-B14F-4D97-AF65-F5344CB8AC3E}">
        <p14:creationId xmlns:p14="http://schemas.microsoft.com/office/powerpoint/2010/main" val="246975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144000" cy="5755422"/>
          </a:xfrm>
          <a:prstGeom prst="rect">
            <a:avLst/>
          </a:prstGeom>
          <a:noFill/>
        </p:spPr>
        <p:txBody>
          <a:bodyPr wrap="square" rtlCol="0">
            <a:spAutoFit/>
          </a:bodyPr>
          <a:lstStyle/>
          <a:p>
            <a:pPr algn="just"/>
            <a:r>
              <a:rPr lang="en-US" sz="1400" dirty="0">
                <a:solidFill>
                  <a:prstClr val="black"/>
                </a:solidFill>
                <a:latin typeface="Times New Roman"/>
                <a:ea typeface="Times New Roman"/>
              </a:rPr>
              <a:t>In 2015, 1089.6 million UAH were paid to persons suffered in the RTAs, this level being by 11.4 % higher comparing to disbursements in the 2014. The imperfection of the obligatory insurance system concerning the civil responsibility generates a lot of problems preventing this system to realize its social functions. These obstacles include significant understatement of insurance policy value by unscrupulous insurance workers leading to incomplete insurance reserve formation and, as a result, to further insolvency of such insurance workers, groundless refusals to pay insurance compensations to sufferers or delayed insurance payment realization and numerous contradictions in the process of such payment sum calculation.</a:t>
            </a:r>
          </a:p>
          <a:p>
            <a:pPr algn="just"/>
            <a:r>
              <a:rPr lang="en-US" sz="1400" dirty="0">
                <a:solidFill>
                  <a:prstClr val="black"/>
                </a:solidFill>
                <a:latin typeface="Times New Roman"/>
                <a:ea typeface="Times New Roman"/>
              </a:rPr>
              <a:t>The acting system of obligatory insurance of civil responsibility of vehicle owners generates also serious social contradictions between RTA participants and insurance workers promoting the increase of citizens being discontented by conditions accompanying the realization of this obligatory insurance type; it leads the population to total mistrust concerning the insurance market.</a:t>
            </a:r>
          </a:p>
          <a:p>
            <a:pPr algn="just"/>
            <a:r>
              <a:rPr lang="en-US" sz="1400" dirty="0">
                <a:solidFill>
                  <a:prstClr val="black"/>
                </a:solidFill>
                <a:latin typeface="Times New Roman"/>
                <a:ea typeface="Times New Roman"/>
              </a:rPr>
              <a:t>The analysis of insurance services in frames of obligatory accident passenger insurance given to institutions directed by the Ministry of Infrastructure of Ukraine suggests that in the conditions of obligatory accident insurance of passengers and drivers, the funds are used ineffectively. An alternative approach of insurance on transport is the transition from personal accident insurance to obligatory insurance of the transporter responsibility. The world experience shows the insurance system of transporter responsibility brings positive results concerning both the assurance of timely compensation to sufferers and keeping of transporters’ solvency.</a:t>
            </a:r>
          </a:p>
          <a:p>
            <a:pPr algn="just"/>
            <a:endParaRPr lang="en-US" sz="1400" dirty="0">
              <a:solidFill>
                <a:prstClr val="black"/>
              </a:solidFill>
              <a:latin typeface="Times New Roman"/>
              <a:ea typeface="Times New Roman"/>
            </a:endParaRPr>
          </a:p>
          <a:p>
            <a:pPr algn="just"/>
            <a:r>
              <a:rPr lang="en-US" sz="1400" dirty="0">
                <a:solidFill>
                  <a:prstClr val="black"/>
                </a:solidFill>
                <a:latin typeface="Times New Roman"/>
                <a:ea typeface="Times New Roman"/>
              </a:rPr>
              <a:t>Taking all these data into consideration, the participants of the round-table recommend:</a:t>
            </a:r>
          </a:p>
          <a:p>
            <a:pPr algn="just"/>
            <a:r>
              <a:rPr lang="en-US" sz="1400" dirty="0">
                <a:solidFill>
                  <a:prstClr val="black"/>
                </a:solidFill>
                <a:latin typeface="Times New Roman"/>
                <a:ea typeface="Times New Roman"/>
              </a:rPr>
              <a:t>To the </a:t>
            </a:r>
            <a:r>
              <a:rPr lang="en-US" sz="1400" dirty="0" err="1">
                <a:solidFill>
                  <a:prstClr val="black"/>
                </a:solidFill>
                <a:latin typeface="Times New Roman"/>
                <a:ea typeface="Times New Roman"/>
              </a:rPr>
              <a:t>Verkhovna</a:t>
            </a:r>
            <a:r>
              <a:rPr lang="en-US" sz="1400" dirty="0">
                <a:solidFill>
                  <a:prstClr val="black"/>
                </a:solidFill>
                <a:latin typeface="Times New Roman"/>
                <a:ea typeface="Times New Roman"/>
              </a:rPr>
              <a:t> </a:t>
            </a:r>
            <a:r>
              <a:rPr lang="en-US" sz="1400" dirty="0" err="1">
                <a:solidFill>
                  <a:prstClr val="black"/>
                </a:solidFill>
                <a:latin typeface="Times New Roman"/>
                <a:ea typeface="Times New Roman"/>
              </a:rPr>
              <a:t>Rada</a:t>
            </a:r>
            <a:r>
              <a:rPr lang="en-US" sz="1400" dirty="0">
                <a:solidFill>
                  <a:prstClr val="black"/>
                </a:solidFill>
                <a:latin typeface="Times New Roman"/>
                <a:ea typeface="Times New Roman"/>
              </a:rPr>
              <a:t> of Ukraine:</a:t>
            </a:r>
          </a:p>
          <a:p>
            <a:pPr algn="just"/>
            <a:r>
              <a:rPr lang="en-US" sz="1400" dirty="0">
                <a:solidFill>
                  <a:prstClr val="black"/>
                </a:solidFill>
                <a:latin typeface="Times New Roman"/>
                <a:ea typeface="Times New Roman"/>
              </a:rPr>
              <a:t>To confirm the project of the Law of Ukraine “On the obligatory insurance of civil responsibility for owners of vehicles” N 3670 (17.10.2015) which is to help to increase the insurance support quality given to suffered persons at the expense of:</a:t>
            </a:r>
          </a:p>
          <a:p>
            <a:pPr algn="just"/>
            <a:r>
              <a:rPr lang="en-US" sz="1400" dirty="0">
                <a:solidFill>
                  <a:prstClr val="black"/>
                </a:solidFill>
                <a:latin typeface="Times New Roman"/>
                <a:ea typeface="Times New Roman"/>
              </a:rPr>
              <a:t>-	increase of insurance sum sizes according to obligatory insurance agreements of civil responsibility of vehicle owners to levels of the European Union;</a:t>
            </a:r>
          </a:p>
          <a:p>
            <a:pPr algn="just"/>
            <a:r>
              <a:rPr lang="en-US" sz="1400" dirty="0">
                <a:solidFill>
                  <a:prstClr val="black"/>
                </a:solidFill>
                <a:latin typeface="Times New Roman"/>
                <a:ea typeface="Times New Roman"/>
              </a:rPr>
              <a:t>-	introduction of electron form of insurance; </a:t>
            </a:r>
          </a:p>
          <a:p>
            <a:pPr algn="just">
              <a:spcAft>
                <a:spcPts val="0"/>
              </a:spcAft>
            </a:pPr>
            <a:endParaRPr lang="ru-RU" sz="1400" dirty="0" smtClean="0">
              <a:solidFill>
                <a:prstClr val="black"/>
              </a:solidFill>
              <a:latin typeface="Times New Roman"/>
              <a:ea typeface="Times New Roman"/>
            </a:endParaRPr>
          </a:p>
          <a:p>
            <a:endParaRPr lang="ru-RU" dirty="0"/>
          </a:p>
        </p:txBody>
      </p:sp>
    </p:spTree>
    <p:extLst>
      <p:ext uri="{BB962C8B-B14F-4D97-AF65-F5344CB8AC3E}">
        <p14:creationId xmlns:p14="http://schemas.microsoft.com/office/powerpoint/2010/main" val="128367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68008" cy="7109639"/>
          </a:xfrm>
          <a:prstGeom prst="rect">
            <a:avLst/>
          </a:prstGeom>
          <a:noFill/>
        </p:spPr>
        <p:txBody>
          <a:bodyPr wrap="square" rtlCol="0">
            <a:spAutoFit/>
          </a:bodyPr>
          <a:lstStyle/>
          <a:p>
            <a:pPr marL="342900" lvl="0" indent="-342900" algn="just">
              <a:spcAft>
                <a:spcPts val="600"/>
              </a:spcAft>
              <a:buFont typeface="Times New Roman"/>
              <a:buChar char="-"/>
              <a:tabLst>
                <a:tab pos="914400" algn="l"/>
              </a:tabLst>
            </a:pPr>
            <a:r>
              <a:rPr lang="en-US" sz="1400" dirty="0" smtClean="0">
                <a:latin typeface="Times New Roman"/>
                <a:ea typeface="Times New Roman"/>
              </a:rPr>
              <a:t>introduction </a:t>
            </a:r>
            <a:r>
              <a:rPr lang="en-US" sz="1400" dirty="0">
                <a:latin typeface="Times New Roman"/>
                <a:ea typeface="Times New Roman"/>
              </a:rPr>
              <a:t>of a system for direct insurance policy regulation;</a:t>
            </a:r>
          </a:p>
          <a:p>
            <a:pPr marL="342900" lvl="0" indent="-342900" algn="just">
              <a:spcAft>
                <a:spcPts val="600"/>
              </a:spcAft>
              <a:buFont typeface="Times New Roman"/>
              <a:buChar char="-"/>
              <a:tabLst>
                <a:tab pos="914400" algn="l"/>
              </a:tabLst>
            </a:pPr>
            <a:r>
              <a:rPr lang="en-US" sz="1400" dirty="0" smtClean="0">
                <a:latin typeface="Times New Roman"/>
                <a:ea typeface="Times New Roman"/>
              </a:rPr>
              <a:t>perfection </a:t>
            </a:r>
            <a:r>
              <a:rPr lang="en-US" sz="1400" dirty="0">
                <a:latin typeface="Times New Roman"/>
                <a:ea typeface="Times New Roman"/>
              </a:rPr>
              <a:t>of insurance case regulation using a simplified approach for the RTA-concerning report;</a:t>
            </a:r>
          </a:p>
          <a:p>
            <a:pPr marL="342900" lvl="0" indent="-342900" algn="just">
              <a:spcAft>
                <a:spcPts val="600"/>
              </a:spcAft>
              <a:buFont typeface="Times New Roman"/>
              <a:buChar char="-"/>
              <a:tabLst>
                <a:tab pos="914400" algn="l"/>
              </a:tabLst>
            </a:pPr>
            <a:r>
              <a:rPr lang="en-US" sz="1400" dirty="0" smtClean="0">
                <a:latin typeface="Times New Roman"/>
                <a:ea typeface="Times New Roman"/>
              </a:rPr>
              <a:t>introduction </a:t>
            </a:r>
            <a:r>
              <a:rPr lang="en-US" sz="1400" dirty="0">
                <a:latin typeface="Times New Roman"/>
                <a:ea typeface="Times New Roman"/>
              </a:rPr>
              <a:t>of clear regulation and time limits for decision making concerning insurance compensation evaluation  and its payment;</a:t>
            </a:r>
          </a:p>
          <a:p>
            <a:pPr marL="342900" lvl="0" indent="-342900" algn="just">
              <a:spcAft>
                <a:spcPts val="600"/>
              </a:spcAft>
              <a:buFont typeface="Times New Roman"/>
              <a:buChar char="-"/>
              <a:tabLst>
                <a:tab pos="914400" algn="l"/>
              </a:tabLst>
            </a:pPr>
            <a:r>
              <a:rPr lang="en-US" sz="1400" dirty="0" smtClean="0">
                <a:latin typeface="Times New Roman"/>
                <a:ea typeface="Times New Roman"/>
              </a:rPr>
              <a:t>increase </a:t>
            </a:r>
            <a:r>
              <a:rPr lang="en-US" sz="1400" dirty="0">
                <a:latin typeface="Times New Roman"/>
                <a:ea typeface="Times New Roman"/>
              </a:rPr>
              <a:t>of insurance worker’s responsibility for the violation of insurance compensation payment terms (regular payment) because of this worker’s fault to a person having the right to obtain such compensation;</a:t>
            </a:r>
          </a:p>
          <a:p>
            <a:pPr marL="342900" lvl="0" indent="-342900" algn="just">
              <a:spcAft>
                <a:spcPts val="600"/>
              </a:spcAft>
              <a:buFont typeface="Times New Roman"/>
              <a:buChar char="-"/>
              <a:tabLst>
                <a:tab pos="914400" algn="l"/>
              </a:tabLst>
            </a:pPr>
            <a:r>
              <a:rPr lang="en-US" sz="1400" dirty="0" smtClean="0">
                <a:latin typeface="Times New Roman"/>
                <a:ea typeface="Times New Roman"/>
              </a:rPr>
              <a:t>to </a:t>
            </a:r>
            <a:r>
              <a:rPr lang="en-US" sz="1400" dirty="0">
                <a:latin typeface="Times New Roman"/>
                <a:ea typeface="Times New Roman"/>
              </a:rPr>
              <a:t>increase the level of the state control concerning the maintenance by insurance workers and by the Motor-Vehicle Insurance Bureau (MVIB) of Ukraine of regulations on centralized insurance reserve funds; for this aim, an authorized body should be organized having a function to confirm and to legalize these funds; in such a way this authorized body will obtain the right to control them; </a:t>
            </a:r>
          </a:p>
          <a:p>
            <a:pPr marL="342900" lvl="0" indent="-342900" algn="just">
              <a:spcAft>
                <a:spcPts val="600"/>
              </a:spcAft>
              <a:buFont typeface="Times New Roman"/>
              <a:buChar char="-"/>
              <a:tabLst>
                <a:tab pos="914400" algn="l"/>
              </a:tabLst>
            </a:pPr>
            <a:r>
              <a:rPr lang="en-US" sz="1400" dirty="0" smtClean="0">
                <a:latin typeface="Times New Roman"/>
                <a:ea typeface="Times New Roman"/>
              </a:rPr>
              <a:t>determination </a:t>
            </a:r>
            <a:r>
              <a:rPr lang="en-US" sz="1400" dirty="0">
                <a:latin typeface="Times New Roman"/>
                <a:ea typeface="Times New Roman"/>
              </a:rPr>
              <a:t>of additional grounds for realization of regular payments by the MVID according to agreements of civil responsibility insurance;</a:t>
            </a:r>
          </a:p>
          <a:p>
            <a:pPr marL="342900" lvl="0" indent="-342900" algn="just">
              <a:spcAft>
                <a:spcPts val="600"/>
              </a:spcAft>
              <a:buFont typeface="Times New Roman"/>
              <a:buChar char="-"/>
              <a:tabLst>
                <a:tab pos="914400" algn="l"/>
              </a:tabLst>
            </a:pPr>
            <a:r>
              <a:rPr lang="en-US" sz="1400" dirty="0" smtClean="0">
                <a:latin typeface="Times New Roman"/>
                <a:ea typeface="Times New Roman"/>
              </a:rPr>
              <a:t>harmonization </a:t>
            </a:r>
            <a:r>
              <a:rPr lang="en-US" sz="1400" dirty="0">
                <a:latin typeface="Times New Roman"/>
                <a:ea typeface="Times New Roman"/>
              </a:rPr>
              <a:t>of Ukrainian Laws positions “On the obligatory insurance of civil responsibility for owners of vehicles” and “On the restoration of the debtor’s solvency or recognition of his/her bankruptcy”, namely: to confirm the duty of property manager and liquidator of the debtor insurance worker to present to the MVID the copies of documents necessary for realization of regular payment for the insurance worker having been carried out the obligatory insurance of civil responsibility of vehicle owners; </a:t>
            </a:r>
          </a:p>
          <a:p>
            <a:pPr marL="342900" lvl="0" indent="-342900" algn="just">
              <a:spcAft>
                <a:spcPts val="600"/>
              </a:spcAft>
              <a:buFont typeface="Times New Roman"/>
              <a:buChar char="-"/>
              <a:tabLst>
                <a:tab pos="914400" algn="l"/>
              </a:tabLst>
            </a:pPr>
            <a:r>
              <a:rPr lang="en-US" sz="1400" dirty="0" smtClean="0">
                <a:latin typeface="Times New Roman"/>
                <a:ea typeface="Times New Roman"/>
              </a:rPr>
              <a:t>implementation </a:t>
            </a:r>
            <a:r>
              <a:rPr lang="en-US" sz="1400" dirty="0">
                <a:latin typeface="Times New Roman"/>
                <a:ea typeface="Times New Roman"/>
              </a:rPr>
              <a:t>of </a:t>
            </a:r>
            <a:r>
              <a:rPr lang="en-US" sz="1400" dirty="0" err="1">
                <a:latin typeface="Times New Roman"/>
                <a:ea typeface="Times New Roman"/>
              </a:rPr>
              <a:t>Eurodirective</a:t>
            </a:r>
            <a:r>
              <a:rPr lang="en-US" sz="1400" dirty="0">
                <a:latin typeface="Times New Roman"/>
                <a:ea typeface="Times New Roman"/>
              </a:rPr>
              <a:t> requirements concerning the organization of a united informational center; every person may address to this center (it does not matter where she/he is insured) to receive consultations and information.</a:t>
            </a:r>
          </a:p>
          <a:p>
            <a:pPr marL="342900" lvl="0" indent="-342900" algn="just">
              <a:spcAft>
                <a:spcPts val="600"/>
              </a:spcAft>
              <a:buFont typeface="Times New Roman"/>
              <a:buChar char="-"/>
              <a:tabLst>
                <a:tab pos="914400" algn="l"/>
              </a:tabLst>
            </a:pPr>
            <a:endParaRPr lang="en-US" sz="1400" dirty="0">
              <a:latin typeface="Times New Roman"/>
              <a:ea typeface="Times New Roman"/>
            </a:endParaRPr>
          </a:p>
          <a:p>
            <a:pPr lvl="0" algn="just">
              <a:spcAft>
                <a:spcPts val="600"/>
              </a:spcAft>
              <a:tabLst>
                <a:tab pos="914400" algn="l"/>
              </a:tabLst>
            </a:pPr>
            <a:r>
              <a:rPr lang="en-US" sz="1400" dirty="0">
                <a:latin typeface="Times New Roman"/>
                <a:ea typeface="Times New Roman"/>
              </a:rPr>
              <a:t>2. To confirm the project of the Law of Ukraine “On the introduction of changes to some Laws of Ukraine concerning the obligatory insurance of transporter’s civil responsibility on the occasion of harm having been done to lives and health of passengers and to third parts” (N 4642, 11.05.2016) in order to promote social protection of passengers and drivers, to increase of transportation service quality as well as to assure economic and passengers’ needs concerning transport services due to the transition from the personal accident insurance on transport to necessary civil responsibility insurance for transporters using vehicles, city electrical way, railway, sea transporters and transporter in inner waters for harm having been done to lives and health of passengers and to third parts.</a:t>
            </a:r>
          </a:p>
          <a:p>
            <a:pPr marL="342900" lvl="0" indent="-342900" algn="just">
              <a:spcAft>
                <a:spcPts val="600"/>
              </a:spcAft>
              <a:buFont typeface="Times New Roman"/>
              <a:buChar char="-"/>
              <a:tabLst>
                <a:tab pos="914400" algn="l"/>
              </a:tabLst>
            </a:pPr>
            <a:endParaRPr lang="ru-RU" sz="1400" dirty="0">
              <a:effectLst/>
              <a:latin typeface="Times New Roman"/>
              <a:ea typeface="Times New Roman"/>
            </a:endParaRPr>
          </a:p>
        </p:txBody>
      </p:sp>
    </p:spTree>
    <p:extLst>
      <p:ext uri="{BB962C8B-B14F-4D97-AF65-F5344CB8AC3E}">
        <p14:creationId xmlns:p14="http://schemas.microsoft.com/office/powerpoint/2010/main" val="43067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1815882"/>
          </a:xfrm>
          <a:prstGeom prst="rect">
            <a:avLst/>
          </a:prstGeom>
          <a:noFill/>
        </p:spPr>
        <p:txBody>
          <a:bodyPr wrap="square" rtlCol="0">
            <a:spAutoFit/>
          </a:bodyPr>
          <a:lstStyle/>
          <a:p>
            <a:pPr algn="just">
              <a:spcAft>
                <a:spcPts val="0"/>
              </a:spcAft>
            </a:pPr>
            <a:r>
              <a:rPr lang="en-US" sz="1400" b="1" dirty="0">
                <a:latin typeface="Times New Roman"/>
                <a:ea typeface="Times New Roman"/>
              </a:rPr>
              <a:t>To the Cabinet of Ministers</a:t>
            </a:r>
            <a:r>
              <a:rPr lang="en-US" sz="1400" dirty="0">
                <a:latin typeface="Times New Roman"/>
                <a:ea typeface="Times New Roman"/>
              </a:rPr>
              <a:t>:</a:t>
            </a:r>
            <a:endParaRPr lang="ru-RU" sz="1400" dirty="0">
              <a:latin typeface="Times New Roman"/>
              <a:ea typeface="Times New Roman"/>
            </a:endParaRPr>
          </a:p>
          <a:p>
            <a:pPr algn="just">
              <a:spcAft>
                <a:spcPts val="0"/>
              </a:spcAft>
            </a:pPr>
            <a:r>
              <a:rPr lang="en-US" sz="1400" dirty="0">
                <a:latin typeface="Times New Roman"/>
                <a:ea typeface="Times New Roman"/>
              </a:rPr>
              <a:t> </a:t>
            </a:r>
            <a:endParaRPr lang="ru-RU" sz="1400" dirty="0">
              <a:latin typeface="Times New Roman"/>
              <a:ea typeface="Times New Roman"/>
            </a:endParaRPr>
          </a:p>
          <a:p>
            <a:pPr algn="just">
              <a:spcAft>
                <a:spcPts val="0"/>
              </a:spcAft>
            </a:pPr>
            <a:r>
              <a:rPr lang="en-US" sz="1400" dirty="0">
                <a:latin typeface="Times New Roman"/>
                <a:ea typeface="Times New Roman"/>
              </a:rPr>
              <a:t>In frames of the Decade of the Road Traffic Safety (2011-2020):</a:t>
            </a:r>
            <a:endParaRPr lang="ru-RU" sz="1400" dirty="0">
              <a:latin typeface="Times New Roman"/>
              <a:ea typeface="Times New Roman"/>
            </a:endParaRPr>
          </a:p>
          <a:p>
            <a:pPr algn="just">
              <a:spcAft>
                <a:spcPts val="0"/>
              </a:spcAft>
            </a:pPr>
            <a:r>
              <a:rPr lang="en-US" sz="1400" dirty="0">
                <a:latin typeface="Times New Roman"/>
                <a:ea typeface="Times New Roman"/>
              </a:rPr>
              <a:t> </a:t>
            </a:r>
            <a:endParaRPr lang="ru-RU" sz="1400" dirty="0">
              <a:latin typeface="Times New Roman"/>
              <a:ea typeface="Times New Roman"/>
            </a:endParaRPr>
          </a:p>
          <a:p>
            <a:pPr algn="just">
              <a:spcAft>
                <a:spcPts val="0"/>
              </a:spcAft>
            </a:pPr>
            <a:r>
              <a:rPr lang="en-US" sz="1400" dirty="0">
                <a:latin typeface="Times New Roman"/>
                <a:ea typeface="Times New Roman"/>
              </a:rPr>
              <a:t>To introduce obligatory lessons concerning road traffic safety and vehicle insurance from the beginning of this new educational year in educational institutions of any property form. </a:t>
            </a:r>
            <a:endParaRPr lang="ru-RU" sz="1400" dirty="0">
              <a:latin typeface="Times New Roman"/>
              <a:ea typeface="Times New Roman"/>
            </a:endParaRPr>
          </a:p>
          <a:p>
            <a:pPr algn="just">
              <a:spcAft>
                <a:spcPts val="0"/>
              </a:spcAft>
            </a:pPr>
            <a:r>
              <a:rPr lang="en-US" sz="1400" dirty="0">
                <a:latin typeface="Times New Roman"/>
                <a:ea typeface="Times New Roman"/>
              </a:rPr>
              <a:t>To elaborate methodological approaches for evaluation of price for lives of persons having perished due to road traffic accidents.</a:t>
            </a:r>
            <a:endParaRPr lang="ru-RU" sz="1400" dirty="0">
              <a:effectLst/>
              <a:latin typeface="Times New Roman"/>
              <a:ea typeface="Times New Roman"/>
            </a:endParaRPr>
          </a:p>
        </p:txBody>
      </p:sp>
    </p:spTree>
    <p:extLst>
      <p:ext uri="{BB962C8B-B14F-4D97-AF65-F5344CB8AC3E}">
        <p14:creationId xmlns:p14="http://schemas.microsoft.com/office/powerpoint/2010/main" val="426790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616" y="251936"/>
            <a:ext cx="6696744"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itchFamily="18" charset="0"/>
                <a:cs typeface="Times New Roman" pitchFamily="18" charset="0"/>
              </a:rPr>
              <a:t>May, 19, 2016</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111624" y="652046"/>
            <a:ext cx="6400728"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Action “Give your blood and save a life!”</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116656" y="1056990"/>
            <a:ext cx="8847832" cy="1246495"/>
          </a:xfrm>
          <a:prstGeom prst="rect">
            <a:avLst/>
          </a:prstGeom>
          <a:noFill/>
        </p:spPr>
        <p:txBody>
          <a:bodyPr wrap="square" rtlCol="0">
            <a:spAutoFit/>
          </a:bodyPr>
          <a:lstStyle/>
          <a:p>
            <a:pPr algn="just"/>
            <a:r>
              <a:rPr lang="en-US" sz="1500" dirty="0">
                <a:latin typeface="Times New Roman" pitchFamily="18" charset="0"/>
                <a:cs typeface="Times New Roman" pitchFamily="18" charset="0"/>
              </a:rPr>
              <a:t>In Kyiv in the National Specialized Children Hospital “</a:t>
            </a:r>
            <a:r>
              <a:rPr lang="en-US" sz="1500" dirty="0" err="1">
                <a:latin typeface="Times New Roman" pitchFamily="18" charset="0"/>
                <a:cs typeface="Times New Roman" pitchFamily="18" charset="0"/>
              </a:rPr>
              <a:t>Okhmatdyt</a:t>
            </a:r>
            <a:r>
              <a:rPr lang="en-US" sz="1500" dirty="0">
                <a:latin typeface="Times New Roman" pitchFamily="18" charset="0"/>
                <a:cs typeface="Times New Roman" pitchFamily="18" charset="0"/>
              </a:rPr>
              <a:t>”  as well as in all regions of Ukraine in frames of the Week of the Road Traffic Safety, a lot of blood donors had given their blood which was to be used for the treatment of children having been suffered due to RTAs. </a:t>
            </a:r>
          </a:p>
          <a:p>
            <a:pPr algn="just"/>
            <a:r>
              <a:rPr lang="en-US" sz="1500" dirty="0">
                <a:latin typeface="Times New Roman" pitchFamily="18" charset="0"/>
                <a:cs typeface="Times New Roman" pitchFamily="18" charset="0"/>
              </a:rPr>
              <a:t>In a lot of critical situations the blood is irreplaceable, the deficit of donor blood may be the cause of traumatized person death even if a patient is treated by the best physician in a modern hospital.</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466209"/>
            <a:ext cx="7753235" cy="3987125"/>
          </a:xfrm>
          <a:prstGeom prst="rect">
            <a:avLst/>
          </a:prstGeom>
        </p:spPr>
      </p:pic>
    </p:spTree>
    <p:extLst>
      <p:ext uri="{BB962C8B-B14F-4D97-AF65-F5344CB8AC3E}">
        <p14:creationId xmlns:p14="http://schemas.microsoft.com/office/powerpoint/2010/main" val="1634252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02029"/>
            <a:ext cx="7848872"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itchFamily="18" charset="0"/>
                <a:cs typeface="Times New Roman" pitchFamily="18" charset="0"/>
              </a:rPr>
              <a:t>May, 19, 2016</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395536" y="702139"/>
            <a:ext cx="8424936"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Round-table “Road traffic safety concerning private vehicles </a:t>
            </a:r>
          </a:p>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realizing passenger transportation”</a:t>
            </a:r>
          </a:p>
        </p:txBody>
      </p:sp>
      <p:sp>
        <p:nvSpPr>
          <p:cNvPr id="4" name="TextBox 3"/>
          <p:cNvSpPr txBox="1"/>
          <p:nvPr/>
        </p:nvSpPr>
        <p:spPr>
          <a:xfrm>
            <a:off x="107504" y="1361070"/>
            <a:ext cx="9001000" cy="1600438"/>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	The </a:t>
            </a:r>
            <a:r>
              <a:rPr lang="en-US" sz="1400" dirty="0">
                <a:latin typeface="Times New Roman" pitchFamily="18" charset="0"/>
                <a:cs typeface="Times New Roman" pitchFamily="18" charset="0"/>
              </a:rPr>
              <a:t>President of the State Service of Ukraine on the Transport Safety </a:t>
            </a:r>
            <a:r>
              <a:rPr lang="en-US" sz="1400" dirty="0" err="1">
                <a:latin typeface="Times New Roman" pitchFamily="18" charset="0"/>
                <a:cs typeface="Times New Roman" pitchFamily="18" charset="0"/>
              </a:rPr>
              <a:t>Mykhailo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Noniak</a:t>
            </a:r>
            <a:r>
              <a:rPr lang="en-US" sz="1400" dirty="0">
                <a:latin typeface="Times New Roman" pitchFamily="18" charset="0"/>
                <a:cs typeface="Times New Roman" pitchFamily="18" charset="0"/>
              </a:rPr>
              <a:t> and the director of the Department of Transport Safety of the Ministry of Infrastructure of Ukraine </a:t>
            </a:r>
            <a:r>
              <a:rPr lang="en-US" sz="1400" dirty="0" err="1">
                <a:latin typeface="Times New Roman" pitchFamily="18" charset="0"/>
                <a:cs typeface="Times New Roman" pitchFamily="18" charset="0"/>
              </a:rPr>
              <a:t>Volodymtr</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Kos’kovets’ki</a:t>
            </a:r>
            <a:r>
              <a:rPr lang="en-US" sz="1400" dirty="0">
                <a:latin typeface="Times New Roman" pitchFamily="18" charset="0"/>
                <a:cs typeface="Times New Roman" pitchFamily="18" charset="0"/>
              </a:rPr>
              <a:t> together with a coordinator of the Week of the Road Traffic Safety in Ukraine Yuri </a:t>
            </a:r>
            <a:r>
              <a:rPr lang="en-US" sz="1400" dirty="0" err="1">
                <a:latin typeface="Times New Roman" pitchFamily="18" charset="0"/>
                <a:cs typeface="Times New Roman" pitchFamily="18" charset="0"/>
              </a:rPr>
              <a:t>Chorny</a:t>
            </a:r>
            <a:r>
              <a:rPr lang="en-US" sz="1400" dirty="0">
                <a:latin typeface="Times New Roman" pitchFamily="18" charset="0"/>
                <a:cs typeface="Times New Roman" pitchFamily="18" charset="0"/>
              </a:rPr>
              <a:t> opened the round-table and proclaimed the decrease of traumatism and fatal cases for humans to require unification of efforts of state authorities, business, public organizations, scientific community, mass-media, and of the whole society, these efforts aiming to complete state international  programs concerning the road traffic safety and to propagate the importance of road traffic rules observance by all the traffic participants.</a:t>
            </a:r>
            <a:endParaRPr lang="ru-RU" sz="1400"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815" y="2961508"/>
            <a:ext cx="6772545" cy="3706992"/>
          </a:xfrm>
          <a:prstGeom prst="rect">
            <a:avLst/>
          </a:prstGeom>
        </p:spPr>
      </p:pic>
    </p:spTree>
    <p:extLst>
      <p:ext uri="{BB962C8B-B14F-4D97-AF65-F5344CB8AC3E}">
        <p14:creationId xmlns:p14="http://schemas.microsoft.com/office/powerpoint/2010/main" val="2431739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532" y="213807"/>
            <a:ext cx="8568952"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itchFamily="18" charset="0"/>
                <a:cs typeface="Times New Roman" pitchFamily="18" charset="0"/>
              </a:rPr>
              <a:t>May,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20,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2016</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260668" y="609506"/>
            <a:ext cx="8568952" cy="923330"/>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Ceremony of winners’ rewarding </a:t>
            </a:r>
          </a:p>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of the all-Ukrainian competition of children creative works</a:t>
            </a:r>
          </a:p>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“Young generation supports the road traffic safety”</a:t>
            </a:r>
          </a:p>
        </p:txBody>
      </p:sp>
      <p:sp>
        <p:nvSpPr>
          <p:cNvPr id="4" name="TextBox 3"/>
          <p:cNvSpPr txBox="1"/>
          <p:nvPr/>
        </p:nvSpPr>
        <p:spPr>
          <a:xfrm>
            <a:off x="145248" y="1532836"/>
            <a:ext cx="8653520" cy="1384995"/>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	Besides </a:t>
            </a:r>
            <a:r>
              <a:rPr lang="en-US" sz="1400" dirty="0">
                <a:latin typeface="Times New Roman" pitchFamily="18" charset="0"/>
                <a:cs typeface="Times New Roman" pitchFamily="18" charset="0"/>
              </a:rPr>
              <a:t>the main competition where nine winners were found, the on-line voting in the social network “</a:t>
            </a:r>
            <a:r>
              <a:rPr lang="en-US" sz="1400" dirty="0" smtClean="0">
                <a:latin typeface="Times New Roman" pitchFamily="18" charset="0"/>
                <a:cs typeface="Times New Roman" pitchFamily="18" charset="0"/>
              </a:rPr>
              <a:t>Facebook</a:t>
            </a:r>
            <a:r>
              <a:rPr lang="en-US" sz="1400" dirty="0">
                <a:latin typeface="Times New Roman" pitchFamily="18" charset="0"/>
                <a:cs typeface="Times New Roman" pitchFamily="18" charset="0"/>
              </a:rPr>
              <a:t>” was also carried out; according to the quantities of voices, some authors of children pictures received special prizes.</a:t>
            </a: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Bogdan</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Steshyn</a:t>
            </a:r>
            <a:r>
              <a:rPr lang="en-US" sz="1400" dirty="0">
                <a:latin typeface="Times New Roman" pitchFamily="18" charset="0"/>
                <a:cs typeface="Times New Roman" pitchFamily="18" charset="0"/>
              </a:rPr>
              <a:t>, a pupil of the “</a:t>
            </a:r>
            <a:r>
              <a:rPr lang="en-US" sz="1400" dirty="0" err="1">
                <a:latin typeface="Times New Roman" pitchFamily="18" charset="0"/>
                <a:cs typeface="Times New Roman" pitchFamily="18" charset="0"/>
              </a:rPr>
              <a:t>Berestian</a:t>
            </a:r>
            <a:r>
              <a:rPr lang="en-US" sz="1400" dirty="0">
                <a:latin typeface="Times New Roman" pitchFamily="18" charset="0"/>
                <a:cs typeface="Times New Roman" pitchFamily="18" charset="0"/>
              </a:rPr>
              <a:t>” studio, the author of the work “The Road is not Cosmos”, received his prize from Inna </a:t>
            </a:r>
            <a:r>
              <a:rPr lang="en-US" sz="1400" dirty="0" err="1">
                <a:latin typeface="Times New Roman" pitchFamily="18" charset="0"/>
                <a:cs typeface="Times New Roman" pitchFamily="18" charset="0"/>
              </a:rPr>
              <a:t>Oliferenko</a:t>
            </a:r>
            <a:r>
              <a:rPr lang="en-US" sz="1400" dirty="0">
                <a:latin typeface="Times New Roman" pitchFamily="18" charset="0"/>
                <a:cs typeface="Times New Roman" pitchFamily="18" charset="0"/>
              </a:rPr>
              <a:t>, the manager of the international salutary fund “Aid for Sufferers of Road Traffic Accidents”.</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770194"/>
            <a:ext cx="6192688" cy="4053502"/>
          </a:xfrm>
          <a:prstGeom prst="rect">
            <a:avLst/>
          </a:prstGeom>
        </p:spPr>
      </p:pic>
    </p:spTree>
    <p:extLst>
      <p:ext uri="{BB962C8B-B14F-4D97-AF65-F5344CB8AC3E}">
        <p14:creationId xmlns:p14="http://schemas.microsoft.com/office/powerpoint/2010/main" val="63115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1938" y="1052513"/>
            <a:ext cx="8651875"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ct val="70000"/>
              </a:lnSpc>
              <a:spcBef>
                <a:spcPct val="0"/>
              </a:spcBef>
              <a:spcAft>
                <a:spcPct val="0"/>
              </a:spcAft>
              <a:defRPr/>
            </a:pPr>
            <a:r>
              <a:rPr lang="en-US" sz="1400" b="1" dirty="0">
                <a:solidFill>
                  <a:schemeClr val="tx1"/>
                </a:solidFill>
                <a:latin typeface="Arial" charset="0"/>
                <a:cs typeface="Arial" charset="0"/>
              </a:rPr>
              <a:t>Aim of the Decade: decrease of mortality and traumatism due to traffic accidents</a:t>
            </a:r>
            <a:endParaRPr lang="uk-UA" sz="1400" b="1" dirty="0">
              <a:solidFill>
                <a:schemeClr val="tx1"/>
              </a:solidFill>
              <a:latin typeface="Arial" charset="0"/>
              <a:cs typeface="Arial" charset="0"/>
            </a:endParaRPr>
          </a:p>
        </p:txBody>
      </p:sp>
      <p:sp>
        <p:nvSpPr>
          <p:cNvPr id="11" name="Прямоугольник 10"/>
          <p:cNvSpPr/>
          <p:nvPr/>
        </p:nvSpPr>
        <p:spPr>
          <a:xfrm>
            <a:off x="611188" y="44450"/>
            <a:ext cx="7993062"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a:solidFill>
                  <a:schemeClr val="tx1"/>
                </a:solidFill>
                <a:latin typeface="Arial" charset="0"/>
                <a:cs typeface="Arial" charset="0"/>
              </a:rPr>
              <a:t>The Week has passed as a part </a:t>
            </a:r>
          </a:p>
          <a:p>
            <a:pPr algn="ctr" fontAlgn="base">
              <a:spcBef>
                <a:spcPct val="0"/>
              </a:spcBef>
              <a:spcAft>
                <a:spcPct val="0"/>
              </a:spcAft>
              <a:defRPr/>
            </a:pPr>
            <a:r>
              <a:rPr lang="en-US" b="1" dirty="0">
                <a:solidFill>
                  <a:schemeClr val="tx1"/>
                </a:solidFill>
                <a:latin typeface="Arial" charset="0"/>
                <a:cs typeface="Arial" charset="0"/>
              </a:rPr>
              <a:t>of the Decade of the Road Traffic Safety (2011-2020) </a:t>
            </a:r>
          </a:p>
        </p:txBody>
      </p:sp>
      <p:sp>
        <p:nvSpPr>
          <p:cNvPr id="8" name="Прямоугольник 7"/>
          <p:cNvSpPr/>
          <p:nvPr/>
        </p:nvSpPr>
        <p:spPr>
          <a:xfrm>
            <a:off x="323850" y="4365625"/>
            <a:ext cx="3240088" cy="201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b="1" dirty="0">
                <a:solidFill>
                  <a:schemeClr val="tx1"/>
                </a:solidFill>
                <a:latin typeface="Arial" pitchFamily="34" charset="0"/>
                <a:cs typeface="Arial" pitchFamily="34" charset="0"/>
              </a:rPr>
              <a:t>“The Decade of actions aiming to secure the road traffic safety may help all the countries to enter the way leading to more safe future”...</a:t>
            </a:r>
            <a:endParaRPr lang="ru-RU" sz="1400" dirty="0">
              <a:solidFill>
                <a:schemeClr val="tx1"/>
              </a:solidFill>
              <a:latin typeface="Arial" pitchFamily="34" charset="0"/>
              <a:cs typeface="Arial" pitchFamily="34" charset="0"/>
            </a:endParaRPr>
          </a:p>
          <a:p>
            <a:pPr algn="r"/>
            <a:r>
              <a:rPr lang="en-US" sz="1200" i="1" dirty="0">
                <a:solidFill>
                  <a:schemeClr val="tx1"/>
                </a:solidFill>
                <a:latin typeface="Arial" pitchFamily="34" charset="0"/>
                <a:cs typeface="Arial" pitchFamily="34" charset="0"/>
              </a:rPr>
              <a:t>(From the Message of the General Secretary of the UNO Pan </a:t>
            </a:r>
            <a:r>
              <a:rPr lang="en-US" sz="1200" i="1" dirty="0" err="1">
                <a:solidFill>
                  <a:schemeClr val="tx1"/>
                </a:solidFill>
                <a:latin typeface="Arial" pitchFamily="34" charset="0"/>
                <a:cs typeface="Arial" pitchFamily="34" charset="0"/>
              </a:rPr>
              <a:t>Gi</a:t>
            </a:r>
            <a:r>
              <a:rPr lang="en-US" sz="1200" i="1" dirty="0">
                <a:solidFill>
                  <a:schemeClr val="tx1"/>
                </a:solidFill>
                <a:latin typeface="Arial" pitchFamily="34" charset="0"/>
                <a:cs typeface="Arial" pitchFamily="34" charset="0"/>
              </a:rPr>
              <a:t> </a:t>
            </a:r>
            <a:r>
              <a:rPr lang="en-US" sz="1200" i="1" dirty="0" err="1">
                <a:solidFill>
                  <a:schemeClr val="tx1"/>
                </a:solidFill>
                <a:latin typeface="Arial" pitchFamily="34" charset="0"/>
                <a:cs typeface="Arial" pitchFamily="34" charset="0"/>
              </a:rPr>
              <a:t>Mun</a:t>
            </a:r>
            <a:r>
              <a:rPr lang="en-US" sz="1200" i="1" dirty="0">
                <a:solidFill>
                  <a:schemeClr val="tx1"/>
                </a:solidFill>
                <a:latin typeface="Arial" pitchFamily="34" charset="0"/>
                <a:cs typeface="Arial" pitchFamily="34" charset="0"/>
              </a:rPr>
              <a:t> on the occasion of the Decade beginning).</a:t>
            </a:r>
            <a:endParaRPr lang="uk-UA" sz="1200" b="1" i="1" dirty="0">
              <a:solidFill>
                <a:schemeClr val="tx1"/>
              </a:solidFill>
              <a:latin typeface="Arial" pitchFamily="34" charset="0"/>
              <a:cs typeface="Arial" pitchFamily="34" charset="0"/>
            </a:endParaRPr>
          </a:p>
        </p:txBody>
      </p:sp>
      <p:pic>
        <p:nvPicPr>
          <p:cNvPr id="16388" name="Рисунок 8"/>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4316413" y="2349500"/>
            <a:ext cx="4522787" cy="3816350"/>
          </a:xfrm>
          <a:prstGeom prst="rect">
            <a:avLst/>
          </a:prstGeom>
          <a:noFill/>
          <a:ln w="9525">
            <a:noFill/>
            <a:miter lim="800000"/>
            <a:headEnd/>
            <a:tailEnd/>
          </a:ln>
        </p:spPr>
      </p:pic>
      <p:sp>
        <p:nvSpPr>
          <p:cNvPr id="13" name="Прямоугольник 12"/>
          <p:cNvSpPr/>
          <p:nvPr/>
        </p:nvSpPr>
        <p:spPr>
          <a:xfrm>
            <a:off x="4427538" y="3573463"/>
            <a:ext cx="4321175" cy="223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
                <a:srgbClr val="1F2F6A"/>
              </a:buClr>
              <a:defRPr/>
            </a:pPr>
            <a:r>
              <a:rPr lang="en-US" sz="1400" b="1" dirty="0">
                <a:solidFill>
                  <a:schemeClr val="tx1"/>
                </a:solidFill>
                <a:latin typeface="Arial" charset="0"/>
                <a:cs typeface="Arial" charset="0"/>
              </a:rPr>
              <a:t>Direction of activities</a:t>
            </a:r>
            <a:endParaRPr lang="uk-UA" sz="1400" b="1" dirty="0">
              <a:solidFill>
                <a:schemeClr val="tx1"/>
              </a:solidFill>
              <a:latin typeface="Arial" charset="0"/>
              <a:cs typeface="Arial" charset="0"/>
            </a:endParaRPr>
          </a:p>
          <a:p>
            <a:pPr algn="ctr" fontAlgn="base">
              <a:spcBef>
                <a:spcPct val="0"/>
              </a:spcBef>
              <a:spcAft>
                <a:spcPct val="0"/>
              </a:spcAft>
              <a:buClr>
                <a:srgbClr val="1F2F6A"/>
              </a:buClr>
              <a:defRPr/>
            </a:pPr>
            <a:endParaRPr lang="uk-UA" sz="1400" b="1" dirty="0">
              <a:solidFill>
                <a:schemeClr val="tx1"/>
              </a:solidFill>
              <a:latin typeface="Arial" charset="0"/>
              <a:cs typeface="Arial" charset="0"/>
            </a:endParaRPr>
          </a:p>
          <a:p>
            <a:pPr marL="285750" indent="-285750" fontAlgn="base">
              <a:spcBef>
                <a:spcPct val="0"/>
              </a:spcBef>
              <a:spcAft>
                <a:spcPct val="0"/>
              </a:spcAft>
              <a:buClr>
                <a:srgbClr val="1F2F6A"/>
              </a:buClr>
              <a:buFont typeface="Wingdings" pitchFamily="2" charset="2"/>
              <a:buChar char="§"/>
              <a:defRPr/>
            </a:pPr>
            <a:r>
              <a:rPr lang="en-US" sz="1400" b="1" dirty="0" smtClean="0">
                <a:solidFill>
                  <a:schemeClr val="tx1"/>
                </a:solidFill>
                <a:latin typeface="Arial" charset="0"/>
                <a:cs typeface="Arial" charset="0"/>
              </a:rPr>
              <a:t>Road </a:t>
            </a:r>
            <a:r>
              <a:rPr lang="en-US" sz="1400" b="1" dirty="0">
                <a:solidFill>
                  <a:schemeClr val="tx1"/>
                </a:solidFill>
                <a:latin typeface="Arial" charset="0"/>
                <a:cs typeface="Arial" charset="0"/>
              </a:rPr>
              <a:t>traffic safety management</a:t>
            </a:r>
          </a:p>
          <a:p>
            <a:pPr marL="285750" indent="-285750" fontAlgn="base">
              <a:spcBef>
                <a:spcPct val="0"/>
              </a:spcBef>
              <a:spcAft>
                <a:spcPct val="0"/>
              </a:spcAft>
              <a:buClr>
                <a:srgbClr val="1F2F6A"/>
              </a:buClr>
              <a:buFont typeface="Wingdings" pitchFamily="2" charset="2"/>
              <a:buChar char="§"/>
              <a:defRPr/>
            </a:pPr>
            <a:r>
              <a:rPr lang="en-US" sz="1400" b="1" dirty="0" smtClean="0">
                <a:solidFill>
                  <a:schemeClr val="tx1"/>
                </a:solidFill>
                <a:latin typeface="Arial" charset="0"/>
                <a:cs typeface="Arial" charset="0"/>
              </a:rPr>
              <a:t>Projecting </a:t>
            </a:r>
            <a:r>
              <a:rPr lang="en-US" sz="1400" b="1" dirty="0">
                <a:solidFill>
                  <a:schemeClr val="tx1"/>
                </a:solidFill>
                <a:latin typeface="Arial" charset="0"/>
                <a:cs typeface="Arial" charset="0"/>
              </a:rPr>
              <a:t>and building of safe roads</a:t>
            </a:r>
          </a:p>
          <a:p>
            <a:pPr marL="285750" indent="-285750" fontAlgn="base">
              <a:spcBef>
                <a:spcPct val="0"/>
              </a:spcBef>
              <a:spcAft>
                <a:spcPct val="0"/>
              </a:spcAft>
              <a:buClr>
                <a:srgbClr val="1F2F6A"/>
              </a:buClr>
              <a:buFont typeface="Wingdings" pitchFamily="2" charset="2"/>
              <a:buChar char="§"/>
              <a:defRPr/>
            </a:pPr>
            <a:r>
              <a:rPr lang="en-US" sz="1400" b="1" dirty="0" smtClean="0">
                <a:solidFill>
                  <a:schemeClr val="tx1"/>
                </a:solidFill>
                <a:latin typeface="Arial" charset="0"/>
                <a:cs typeface="Arial" charset="0"/>
              </a:rPr>
              <a:t>Safe </a:t>
            </a:r>
            <a:r>
              <a:rPr lang="en-US" sz="1400" b="1" dirty="0">
                <a:solidFill>
                  <a:schemeClr val="tx1"/>
                </a:solidFill>
                <a:latin typeface="Arial" charset="0"/>
                <a:cs typeface="Arial" charset="0"/>
              </a:rPr>
              <a:t>transport vehicles</a:t>
            </a:r>
          </a:p>
          <a:p>
            <a:pPr marL="285750" indent="-285750" fontAlgn="base">
              <a:spcBef>
                <a:spcPct val="0"/>
              </a:spcBef>
              <a:spcAft>
                <a:spcPct val="0"/>
              </a:spcAft>
              <a:buClr>
                <a:srgbClr val="1F2F6A"/>
              </a:buClr>
              <a:buFont typeface="Wingdings" pitchFamily="2" charset="2"/>
              <a:buChar char="§"/>
              <a:defRPr/>
            </a:pPr>
            <a:r>
              <a:rPr lang="en-US" sz="1400" b="1" dirty="0" smtClean="0">
                <a:solidFill>
                  <a:schemeClr val="tx1"/>
                </a:solidFill>
                <a:latin typeface="Arial" charset="0"/>
                <a:cs typeface="Arial" charset="0"/>
              </a:rPr>
              <a:t>Safe </a:t>
            </a:r>
            <a:r>
              <a:rPr lang="en-US" sz="1400" b="1" dirty="0">
                <a:solidFill>
                  <a:schemeClr val="tx1"/>
                </a:solidFill>
                <a:latin typeface="Arial" charset="0"/>
                <a:cs typeface="Arial" charset="0"/>
              </a:rPr>
              <a:t>behavior of road users</a:t>
            </a:r>
          </a:p>
          <a:p>
            <a:pPr marL="285750" indent="-285750" fontAlgn="base">
              <a:spcBef>
                <a:spcPct val="0"/>
              </a:spcBef>
              <a:spcAft>
                <a:spcPct val="0"/>
              </a:spcAft>
              <a:buClr>
                <a:srgbClr val="1F2F6A"/>
              </a:buClr>
              <a:buFont typeface="Wingdings" pitchFamily="2" charset="2"/>
              <a:buChar char="§"/>
              <a:defRPr/>
            </a:pPr>
            <a:r>
              <a:rPr lang="en-US" sz="1400" b="1" dirty="0" smtClean="0">
                <a:solidFill>
                  <a:schemeClr val="tx1"/>
                </a:solidFill>
                <a:latin typeface="Arial" charset="0"/>
                <a:cs typeface="Arial" charset="0"/>
              </a:rPr>
              <a:t>Help </a:t>
            </a:r>
            <a:r>
              <a:rPr lang="en-US" sz="1400" b="1" dirty="0">
                <a:solidFill>
                  <a:schemeClr val="tx1"/>
                </a:solidFill>
                <a:latin typeface="Arial" charset="0"/>
                <a:cs typeface="Arial" charset="0"/>
              </a:rPr>
              <a:t>to persons having become road traffic accident victims</a:t>
            </a:r>
          </a:p>
        </p:txBody>
      </p:sp>
      <p:pic>
        <p:nvPicPr>
          <p:cNvPr id="16390" name="Picture 2" descr="http://www.globalgiants.com/archives/fotos33/UNRoadSafety-02.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a:stretch>
            <a:fillRect/>
          </a:stretch>
        </p:blipFill>
        <p:spPr bwMode="auto">
          <a:xfrm>
            <a:off x="350838" y="2330450"/>
            <a:ext cx="3098800" cy="2108200"/>
          </a:xfrm>
          <a:prstGeom prst="rect">
            <a:avLst/>
          </a:prstGeom>
          <a:noFill/>
          <a:ln w="9525">
            <a:noFill/>
            <a:miter lim="800000"/>
            <a:headEnd/>
            <a:tailEnd/>
          </a:ln>
        </p:spPr>
      </p:pic>
    </p:spTree>
    <p:extLst>
      <p:ext uri="{BB962C8B-B14F-4D97-AF65-F5344CB8AC3E}">
        <p14:creationId xmlns:p14="http://schemas.microsoft.com/office/powerpoint/2010/main" val="577873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136904"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itchFamily="18" charset="0"/>
                <a:cs typeface="Times New Roman" pitchFamily="18" charset="0"/>
              </a:rPr>
              <a:t>May,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22,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2016</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503548" y="623078"/>
            <a:ext cx="8208912"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Socio-cultural action “Family Day: Humans in Their Family Circle”</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72072" y="1258658"/>
            <a:ext cx="8928992" cy="954107"/>
          </a:xfrm>
          <a:prstGeom prst="rect">
            <a:avLst/>
          </a:prstGeom>
          <a:noFill/>
        </p:spPr>
        <p:txBody>
          <a:bodyPr wrap="square" rtlCol="0">
            <a:spAutoFit/>
          </a:bodyPr>
          <a:lstStyle/>
          <a:p>
            <a:pPr algn="just">
              <a:spcAft>
                <a:spcPts val="0"/>
              </a:spcAft>
            </a:pPr>
            <a:r>
              <a:rPr lang="en-US" sz="1400" dirty="0" smtClean="0">
                <a:latin typeface="Times New Roman"/>
                <a:ea typeface="Times New Roman"/>
              </a:rPr>
              <a:t>	On </a:t>
            </a:r>
            <a:r>
              <a:rPr lang="en-US" sz="1400" dirty="0">
                <a:latin typeface="Times New Roman"/>
                <a:ea typeface="Times New Roman"/>
              </a:rPr>
              <a:t>the territory of </a:t>
            </a:r>
            <a:r>
              <a:rPr lang="en-US" sz="1400" dirty="0" err="1">
                <a:latin typeface="Times New Roman"/>
                <a:ea typeface="Times New Roman"/>
              </a:rPr>
              <a:t>Mariinski</a:t>
            </a:r>
            <a:r>
              <a:rPr lang="en-US" sz="1400" dirty="0">
                <a:latin typeface="Times New Roman"/>
                <a:ea typeface="Times New Roman"/>
              </a:rPr>
              <a:t> Park, the Central Culture and Rest Park of Kyiv, a socio-cultural action “Family Day: Humans in Their Family Circle” was organized in frames of the Week of the Road Traffic Safety. The state enterprise “Ukrainian Medical Center of Road Traffic Safety and Informational Technologies” of the </a:t>
            </a:r>
            <a:r>
              <a:rPr lang="en-US" sz="1400" spc="-10" dirty="0">
                <a:latin typeface="Times New Roman"/>
                <a:ea typeface="Times New Roman"/>
              </a:rPr>
              <a:t>Ministry of Health of Ukraine was a coordinator of this action.</a:t>
            </a:r>
            <a:endParaRPr lang="ru-RU" sz="1400" dirty="0">
              <a:effectLst/>
              <a:latin typeface="Times New Roman"/>
              <a:ea typeface="Times New Roman"/>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276872"/>
            <a:ext cx="8075765" cy="4551400"/>
          </a:xfrm>
          <a:prstGeom prst="rect">
            <a:avLst/>
          </a:prstGeom>
        </p:spPr>
      </p:pic>
    </p:spTree>
    <p:extLst>
      <p:ext uri="{BB962C8B-B14F-4D97-AF65-F5344CB8AC3E}">
        <p14:creationId xmlns:p14="http://schemas.microsoft.com/office/powerpoint/2010/main" val="1225846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p:cNvSpPr txBox="1">
            <a:spLocks/>
          </p:cNvSpPr>
          <p:nvPr/>
        </p:nvSpPr>
        <p:spPr>
          <a:xfrm>
            <a:off x="323850" y="53975"/>
            <a:ext cx="84963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effectLst>
                  <a:outerShdw blurRad="38100" dist="38100" dir="2700000" algn="tl">
                    <a:srgbClr val="000000">
                      <a:alpha val="43137"/>
                    </a:srgbClr>
                  </a:outerShdw>
                </a:effectLst>
                <a:latin typeface="Times New Roman" pitchFamily="18" charset="0"/>
                <a:cs typeface="Times New Roman" pitchFamily="18" charset="0"/>
              </a:rPr>
              <a:t>Actions in different regions of Ukraine realized in frames</a:t>
            </a:r>
          </a:p>
          <a:p>
            <a:r>
              <a:rPr lang="en-US" sz="1800" b="1" dirty="0">
                <a:effectLst>
                  <a:outerShdw blurRad="38100" dist="38100" dir="2700000" algn="tl">
                    <a:srgbClr val="000000">
                      <a:alpha val="43137"/>
                    </a:srgbClr>
                  </a:outerShdw>
                </a:effectLst>
                <a:latin typeface="Times New Roman" pitchFamily="18" charset="0"/>
                <a:cs typeface="Times New Roman" pitchFamily="18" charset="0"/>
              </a:rPr>
              <a:t>of the Week of the Road Traffic Safety</a:t>
            </a:r>
          </a:p>
        </p:txBody>
      </p:sp>
      <p:sp>
        <p:nvSpPr>
          <p:cNvPr id="3" name="Объект 3"/>
          <p:cNvSpPr txBox="1">
            <a:spLocks/>
          </p:cNvSpPr>
          <p:nvPr/>
        </p:nvSpPr>
        <p:spPr>
          <a:xfrm>
            <a:off x="179513" y="1052513"/>
            <a:ext cx="8640638" cy="20986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n-US" sz="1400" dirty="0" smtClean="0">
                <a:latin typeface="Times New Roman" pitchFamily="18" charset="0"/>
                <a:cs typeface="Times New Roman" pitchFamily="18" charset="0"/>
              </a:rPr>
              <a:t>	From </a:t>
            </a:r>
            <a:r>
              <a:rPr lang="en-US" sz="1400" dirty="0">
                <a:latin typeface="Times New Roman" pitchFamily="18" charset="0"/>
                <a:cs typeface="Times New Roman" pitchFamily="18" charset="0"/>
              </a:rPr>
              <a:t>the 16th up to the 22th of May a lot of actions in frames of the week of the Road Traffic Safety were carried out in all regions of Ukraine; a lot of children and adults were participants of these actions, the road traffic safety being a part of everybody’s fate. Both citizens and state institutions joined these actions. </a:t>
            </a:r>
            <a:endParaRPr lang="uk-UA" sz="1400" dirty="0" smtClean="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 y="1988840"/>
            <a:ext cx="8496300" cy="4680520"/>
          </a:xfrm>
          <a:prstGeom prst="rect">
            <a:avLst/>
          </a:prstGeom>
        </p:spPr>
      </p:pic>
    </p:spTree>
    <p:extLst>
      <p:ext uri="{BB962C8B-B14F-4D97-AF65-F5344CB8AC3E}">
        <p14:creationId xmlns:p14="http://schemas.microsoft.com/office/powerpoint/2010/main" val="2172582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2"/>
          <p:cNvSpPr>
            <a:spLocks noGrp="1"/>
          </p:cNvSpPr>
          <p:nvPr>
            <p:ph type="title"/>
          </p:nvPr>
        </p:nvSpPr>
        <p:spPr>
          <a:xfrm>
            <a:off x="457200" y="44450"/>
            <a:ext cx="8229600" cy="1143000"/>
          </a:xfrm>
        </p:spPr>
        <p:txBody>
          <a:bodyPr/>
          <a:lstStyle/>
          <a:p>
            <a:r>
              <a:rPr kumimoji="0" lang="en-US" sz="1800" b="1" dirty="0">
                <a:latin typeface="Times New Roman" pitchFamily="18" charset="0"/>
                <a:cs typeface="Times New Roman" pitchFamily="18" charset="0"/>
              </a:rPr>
              <a:t>Coordinator</a:t>
            </a:r>
            <a:br>
              <a:rPr kumimoji="0" lang="en-US" sz="1800" b="1" dirty="0">
                <a:latin typeface="Times New Roman" pitchFamily="18" charset="0"/>
                <a:cs typeface="Times New Roman" pitchFamily="18" charset="0"/>
              </a:rPr>
            </a:br>
            <a:r>
              <a:rPr kumimoji="0" lang="en-US" sz="1800" b="1" dirty="0">
                <a:latin typeface="Times New Roman" pitchFamily="18" charset="0"/>
                <a:cs typeface="Times New Roman" pitchFamily="18" charset="0"/>
              </a:rPr>
              <a:t>of the Week of Road Traffic Safety</a:t>
            </a:r>
          </a:p>
        </p:txBody>
      </p:sp>
      <p:sp>
        <p:nvSpPr>
          <p:cNvPr id="40962" name="Объект 3"/>
          <p:cNvSpPr>
            <a:spLocks noGrp="1"/>
          </p:cNvSpPr>
          <p:nvPr>
            <p:ph idx="1"/>
          </p:nvPr>
        </p:nvSpPr>
        <p:spPr>
          <a:xfrm>
            <a:off x="461963" y="1557338"/>
            <a:ext cx="8220075" cy="4247926"/>
          </a:xfrm>
        </p:spPr>
        <p:txBody>
          <a:bodyPr/>
          <a:lstStyle/>
          <a:p>
            <a:pPr marL="0" indent="361950" algn="ctr" eaLnBrk="1" hangingPunct="1">
              <a:lnSpc>
                <a:spcPct val="80000"/>
              </a:lnSpc>
              <a:buFont typeface="Arial" charset="0"/>
              <a:buNone/>
            </a:pPr>
            <a:endParaRPr kumimoji="0" lang="ru-RU" sz="1400" dirty="0" smtClean="0">
              <a:latin typeface="Times New Roman" pitchFamily="18" charset="0"/>
              <a:cs typeface="Times New Roman" pitchFamily="18" charset="0"/>
            </a:endParaRPr>
          </a:p>
          <a:p>
            <a:pPr marL="0" indent="361950" algn="ctr" eaLnBrk="1" hangingPunct="1">
              <a:lnSpc>
                <a:spcPct val="80000"/>
              </a:lnSpc>
              <a:buFont typeface="Arial" charset="0"/>
              <a:buNone/>
            </a:pPr>
            <a:endParaRPr kumimoji="0" lang="ru-RU" sz="1400" dirty="0" smtClean="0">
              <a:latin typeface="Times New Roman" pitchFamily="18" charset="0"/>
              <a:cs typeface="Times New Roman" pitchFamily="18" charset="0"/>
            </a:endParaRPr>
          </a:p>
          <a:p>
            <a:pPr marL="0" indent="361950" algn="ctr" eaLnBrk="1" hangingPunct="1">
              <a:lnSpc>
                <a:spcPct val="80000"/>
              </a:lnSpc>
              <a:buFont typeface="Arial" charset="0"/>
              <a:buNone/>
            </a:pPr>
            <a:endParaRPr kumimoji="0" lang="ru-RU" sz="1400" dirty="0" smtClean="0">
              <a:latin typeface="Times New Roman" pitchFamily="18" charset="0"/>
              <a:cs typeface="Times New Roman" pitchFamily="18" charset="0"/>
            </a:endParaRPr>
          </a:p>
          <a:p>
            <a:pPr marL="0" indent="361950" algn="ctr" eaLnBrk="1" hangingPunct="1">
              <a:lnSpc>
                <a:spcPct val="80000"/>
              </a:lnSpc>
              <a:buFont typeface="Arial" charset="0"/>
              <a:buNone/>
            </a:pPr>
            <a:endParaRPr kumimoji="0" lang="uk-UA" sz="1400" dirty="0" smtClean="0">
              <a:latin typeface="Times New Roman" pitchFamily="18" charset="0"/>
              <a:cs typeface="Times New Roman" pitchFamily="18" charset="0"/>
            </a:endParaRPr>
          </a:p>
          <a:p>
            <a:pPr marL="0" indent="361950" algn="ctr" eaLnBrk="1" hangingPunct="1">
              <a:lnSpc>
                <a:spcPct val="80000"/>
              </a:lnSpc>
              <a:buFont typeface="Arial" charset="0"/>
              <a:buNone/>
            </a:pPr>
            <a:endParaRPr kumimoji="0" lang="uk-UA" sz="1400" dirty="0" smtClean="0">
              <a:latin typeface="Times New Roman" pitchFamily="18" charset="0"/>
              <a:cs typeface="Times New Roman" pitchFamily="18" charset="0"/>
            </a:endParaRPr>
          </a:p>
          <a:p>
            <a:pPr marL="0" indent="361950" algn="ctr" eaLnBrk="1" hangingPunct="1">
              <a:lnSpc>
                <a:spcPct val="80000"/>
              </a:lnSpc>
              <a:buFont typeface="Arial" charset="0"/>
              <a:buNone/>
            </a:pPr>
            <a:endParaRPr kumimoji="0" lang="uk-UA" sz="1400" dirty="0" smtClean="0">
              <a:latin typeface="Times New Roman" pitchFamily="18" charset="0"/>
              <a:cs typeface="Times New Roman" pitchFamily="18" charset="0"/>
            </a:endParaRPr>
          </a:p>
          <a:p>
            <a:pPr marL="0" indent="361950" algn="ctr" eaLnBrk="1" hangingPunct="1">
              <a:lnSpc>
                <a:spcPct val="80000"/>
              </a:lnSpc>
              <a:buFont typeface="Arial" charset="0"/>
              <a:buNone/>
            </a:pPr>
            <a:endParaRPr kumimoji="0" lang="ru-RU" sz="1400" dirty="0" smtClean="0">
              <a:latin typeface="Times New Roman" pitchFamily="18" charset="0"/>
              <a:cs typeface="Times New Roman" pitchFamily="18" charset="0"/>
            </a:endParaRPr>
          </a:p>
          <a:p>
            <a:pPr marL="0" indent="361950" algn="ctr" eaLnBrk="1" hangingPunct="1">
              <a:lnSpc>
                <a:spcPct val="80000"/>
              </a:lnSpc>
              <a:buFont typeface="Arial" charset="0"/>
              <a:buNone/>
            </a:pPr>
            <a:r>
              <a:rPr kumimoji="0" lang="ru-RU" sz="1400" dirty="0" smtClean="0">
                <a:latin typeface="Times New Roman" pitchFamily="18" charset="0"/>
                <a:cs typeface="Times New Roman" pitchFamily="18" charset="0"/>
              </a:rPr>
              <a:t> </a:t>
            </a:r>
            <a:endParaRPr kumimoji="0" lang="uk-UA" sz="1400" dirty="0" smtClean="0">
              <a:latin typeface="Times New Roman" pitchFamily="18" charset="0"/>
              <a:cs typeface="Times New Roman" pitchFamily="18" charset="0"/>
            </a:endParaRPr>
          </a:p>
          <a:p>
            <a:pPr marL="0" indent="361950" algn="ctr">
              <a:buFont typeface="Arial" charset="0"/>
              <a:buNone/>
            </a:pPr>
            <a:endParaRPr lang="uk-UA" sz="1400" b="1" dirty="0" smtClean="0">
              <a:latin typeface="Times New Roman" pitchFamily="18" charset="0"/>
              <a:cs typeface="Times New Roman" pitchFamily="18" charset="0"/>
            </a:endParaRPr>
          </a:p>
          <a:p>
            <a:pPr marL="0" indent="361950" algn="ctr">
              <a:buFont typeface="Arial" charset="0"/>
              <a:buNone/>
            </a:pPr>
            <a:endParaRPr lang="uk-UA" sz="1400" b="1" dirty="0" smtClean="0">
              <a:latin typeface="Times New Roman" pitchFamily="18" charset="0"/>
              <a:cs typeface="Times New Roman" pitchFamily="18" charset="0"/>
            </a:endParaRPr>
          </a:p>
          <a:p>
            <a:pPr marL="0" indent="361950" algn="ctr">
              <a:buFont typeface="Arial" charset="0"/>
              <a:buNone/>
            </a:pPr>
            <a:endParaRPr lang="uk-UA" sz="1400" b="1" dirty="0" smtClean="0">
              <a:latin typeface="Times New Roman" pitchFamily="18" charset="0"/>
              <a:cs typeface="Times New Roman" pitchFamily="18" charset="0"/>
            </a:endParaRPr>
          </a:p>
          <a:p>
            <a:pPr marL="0" indent="361950" algn="ctr">
              <a:buNone/>
            </a:pPr>
            <a:r>
              <a:rPr lang="en-US" sz="1400" b="1" dirty="0">
                <a:latin typeface="Times New Roman" pitchFamily="18" charset="0"/>
                <a:cs typeface="Times New Roman" pitchFamily="18" charset="0"/>
              </a:rPr>
              <a:t>State enterprise “Ukrainian Medical Center of Road Traffic Safety and Informational Technologies” of the Ministry of Health of Ukraine</a:t>
            </a:r>
          </a:p>
          <a:p>
            <a:pPr marL="0" indent="361950" algn="ctr">
              <a:buNone/>
            </a:pPr>
            <a:r>
              <a:rPr lang="en-US" sz="1400" b="1" dirty="0">
                <a:latin typeface="Times New Roman" pitchFamily="18" charset="0"/>
                <a:cs typeface="Times New Roman" pitchFamily="18" charset="0"/>
              </a:rPr>
              <a:t>Kyiv-City, 7 </a:t>
            </a:r>
            <a:r>
              <a:rPr lang="en-US" sz="1400" b="1" dirty="0" err="1">
                <a:latin typeface="Times New Roman" pitchFamily="18" charset="0"/>
                <a:cs typeface="Times New Roman" pitchFamily="18" charset="0"/>
              </a:rPr>
              <a:t>Mykhailo</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Grushevski</a:t>
            </a:r>
            <a:r>
              <a:rPr lang="en-US" sz="1400" b="1" dirty="0">
                <a:latin typeface="Times New Roman" pitchFamily="18" charset="0"/>
                <a:cs typeface="Times New Roman" pitchFamily="18" charset="0"/>
              </a:rPr>
              <a:t> str. </a:t>
            </a:r>
          </a:p>
          <a:p>
            <a:pPr marL="0" indent="361950" algn="ctr">
              <a:buNone/>
            </a:pPr>
            <a:r>
              <a:rPr lang="en-US" sz="1400" b="1" dirty="0">
                <a:latin typeface="Times New Roman" pitchFamily="18" charset="0"/>
                <a:cs typeface="Times New Roman" pitchFamily="18" charset="0"/>
              </a:rPr>
              <a:t>(044) 254 05 98; 254 08 75</a:t>
            </a:r>
          </a:p>
          <a:p>
            <a:pPr marL="0" indent="361950" algn="ctr">
              <a:buNone/>
            </a:pPr>
            <a:r>
              <a:rPr lang="en-US" sz="1400" b="1" u="sng" dirty="0">
                <a:solidFill>
                  <a:srgbClr val="0033CC"/>
                </a:solidFill>
                <a:latin typeface="Times New Roman" pitchFamily="18" charset="0"/>
                <a:cs typeface="Times New Roman" pitchFamily="18" charset="0"/>
              </a:rPr>
              <a:t>www.umcbdr.com.ua</a:t>
            </a:r>
          </a:p>
          <a:p>
            <a:pPr marL="0" indent="361950" algn="ctr">
              <a:buNone/>
            </a:pPr>
            <a:r>
              <a:rPr lang="en-US" sz="1400" b="1" u="sng" dirty="0">
                <a:solidFill>
                  <a:srgbClr val="0033CC"/>
                </a:solidFill>
                <a:latin typeface="Times New Roman" pitchFamily="18" charset="0"/>
                <a:cs typeface="Times New Roman" pitchFamily="18" charset="0"/>
              </a:rPr>
              <a:t>www.facebook.com/tbdrua </a:t>
            </a:r>
          </a:p>
        </p:txBody>
      </p:sp>
      <p:pic>
        <p:nvPicPr>
          <p:cNvPr id="40963" name="Рисунок 1"/>
          <p:cNvPicPr>
            <a:picLocks noChangeAspect="1"/>
          </p:cNvPicPr>
          <p:nvPr/>
        </p:nvPicPr>
        <p:blipFill>
          <a:blip r:embed="rId2">
            <a:lum bright="-40000" contrast="40000"/>
          </a:blip>
          <a:srcRect/>
          <a:stretch>
            <a:fillRect/>
          </a:stretch>
        </p:blipFill>
        <p:spPr bwMode="auto">
          <a:xfrm>
            <a:off x="3851275" y="1528763"/>
            <a:ext cx="1403350" cy="1971675"/>
          </a:xfrm>
          <a:prstGeom prst="rect">
            <a:avLst/>
          </a:prstGeom>
          <a:noFill/>
          <a:ln w="9525">
            <a:noFill/>
            <a:miter lim="800000"/>
            <a:headEnd/>
            <a:tailEnd/>
          </a:ln>
        </p:spPr>
      </p:pic>
    </p:spTree>
    <p:extLst>
      <p:ext uri="{BB962C8B-B14F-4D97-AF65-F5344CB8AC3E}">
        <p14:creationId xmlns:p14="http://schemas.microsoft.com/office/powerpoint/2010/main" val="4004301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2"/>
          <p:cNvSpPr>
            <a:spLocks noGrp="1"/>
          </p:cNvSpPr>
          <p:nvPr>
            <p:ph type="title"/>
          </p:nvPr>
        </p:nvSpPr>
        <p:spPr>
          <a:xfrm>
            <a:off x="457200" y="44450"/>
            <a:ext cx="8229600" cy="1143000"/>
          </a:xfrm>
        </p:spPr>
        <p:txBody>
          <a:bodyPr/>
          <a:lstStyle/>
          <a:p>
            <a:pPr eaLnBrk="1" hangingPunct="1"/>
            <a:r>
              <a:rPr kumimoji="0" lang="en-US" sz="1800" b="1" dirty="0">
                <a:effectLst>
                  <a:outerShdw blurRad="38100" dist="38100" dir="2700000" algn="tl">
                    <a:srgbClr val="000000">
                      <a:alpha val="43137"/>
                    </a:srgbClr>
                  </a:outerShdw>
                </a:effectLst>
                <a:latin typeface="Times New Roman" pitchFamily="18" charset="0"/>
                <a:cs typeface="Times New Roman" pitchFamily="18" charset="0"/>
              </a:rPr>
              <a:t>Week of the Road Traffic Safety</a:t>
            </a:r>
            <a:endParaRPr kumimoji="0" lang="uk-UA" sz="18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434" name="Объект 3"/>
          <p:cNvSpPr>
            <a:spLocks noGrp="1"/>
          </p:cNvSpPr>
          <p:nvPr>
            <p:ph idx="1"/>
          </p:nvPr>
        </p:nvSpPr>
        <p:spPr>
          <a:xfrm>
            <a:off x="461963" y="981075"/>
            <a:ext cx="8213725" cy="5472113"/>
          </a:xfrm>
        </p:spPr>
        <p:txBody>
          <a:bodyPr/>
          <a:lstStyle/>
          <a:p>
            <a:pPr marL="0" indent="361950" algn="just" eaLnBrk="1" hangingPunct="1">
              <a:spcBef>
                <a:spcPct val="0"/>
              </a:spcBef>
              <a:buNone/>
            </a:pPr>
            <a:r>
              <a:rPr lang="en-US" sz="1400" dirty="0">
                <a:latin typeface="Times New Roman" pitchFamily="18" charset="0"/>
                <a:cs typeface="Times New Roman" pitchFamily="18" charset="0"/>
              </a:rPr>
              <a:t>Weeks of the road traffic safety are now being organized all over the world within the Decade of Road Traffic Safety Securing (2011-2020), their aim being the attraction of the society’s attention to problems of road traffic accidents and mortality as well as, first of all, to the search of possibilities for solving this problem. More than 1.3 million persons perish each year because of traffic accidents, about 50 million becoming traumatized. </a:t>
            </a:r>
          </a:p>
          <a:p>
            <a:pPr marL="0" indent="361950" algn="just" eaLnBrk="1" hangingPunct="1">
              <a:spcBef>
                <a:spcPct val="0"/>
              </a:spcBef>
              <a:buNone/>
            </a:pPr>
            <a:r>
              <a:rPr lang="en-US" sz="1400" dirty="0">
                <a:latin typeface="Times New Roman" pitchFamily="18" charset="0"/>
                <a:cs typeface="Times New Roman" pitchFamily="18" charset="0"/>
              </a:rPr>
              <a:t>The level of traffic accident traumas and their consequences in Ukraine is the worst among European states as well as the level of irreparable loss of humans and economical damage.</a:t>
            </a:r>
          </a:p>
          <a:p>
            <a:pPr marL="0" indent="361950" algn="just" eaLnBrk="1" hangingPunct="1">
              <a:spcBef>
                <a:spcPct val="0"/>
              </a:spcBef>
              <a:buNone/>
            </a:pPr>
            <a:r>
              <a:rPr lang="en-US" sz="1400" dirty="0">
                <a:latin typeface="Times New Roman" pitchFamily="18" charset="0"/>
                <a:cs typeface="Times New Roman" pitchFamily="18" charset="0"/>
              </a:rPr>
              <a:t>Every year more than 4,000 persons perish on Ukrainian roads, more than 30,000 humans becoming traumatized. Traffic accidents in Ukraine are the leading cause of mortality among young people aged from 15 to 24 and the second death cause among younger persons – children aged from 5 to 14. </a:t>
            </a:r>
          </a:p>
          <a:p>
            <a:pPr marL="0" indent="361950" algn="just" eaLnBrk="1" hangingPunct="1">
              <a:spcBef>
                <a:spcPct val="0"/>
              </a:spcBef>
              <a:buNone/>
            </a:pPr>
            <a:r>
              <a:rPr lang="en-US" sz="1400" dirty="0">
                <a:latin typeface="Times New Roman" pitchFamily="18" charset="0"/>
                <a:cs typeface="Times New Roman" pitchFamily="18" charset="0"/>
              </a:rPr>
              <a:t>The aim of the Week of the Road Traffic Safety is the unification of efforts of state authorities, business, social institutions, scientific community, mass media, and of whole society aiming to accomplish state and international programs concerning the traffic safety and to assure the support of rules of the road traffic by all the traffic participants. </a:t>
            </a:r>
          </a:p>
          <a:p>
            <a:pPr marL="0" indent="361950" algn="just" eaLnBrk="1" hangingPunct="1">
              <a:spcBef>
                <a:spcPct val="0"/>
              </a:spcBef>
              <a:buNone/>
            </a:pPr>
            <a:r>
              <a:rPr lang="en-US" sz="1400" dirty="0">
                <a:latin typeface="Times New Roman" pitchFamily="18" charset="0"/>
                <a:cs typeface="Times New Roman" pitchFamily="18" charset="0"/>
              </a:rPr>
              <a:t>In 2015, the United Nations Organization determined the children safety on roads as the leading theme of the Week, so Ukraine supported this proposition and carried out the All-Ukrainian Week of the Traffic Safety having taken into consideration this theme*.</a:t>
            </a:r>
          </a:p>
          <a:p>
            <a:pPr marL="0" indent="361950" algn="just" eaLnBrk="1" hangingPunct="1">
              <a:spcBef>
                <a:spcPct val="0"/>
              </a:spcBef>
              <a:buNone/>
            </a:pPr>
            <a:r>
              <a:rPr lang="en-US" sz="1400" dirty="0">
                <a:latin typeface="Times New Roman" pitchFamily="18" charset="0"/>
                <a:cs typeface="Times New Roman" pitchFamily="18" charset="0"/>
              </a:rPr>
              <a:t>The Ministry of Health of Ukraine supported by the Ministry of Home Affairs, Ministry of Infrastructure, Ministry of Education and Science as well as by other ministries and departments, by scientific communities, Global Bank, World Health Organization, international and home associations carried out a series of actions aiming to increase the level of the population’s knowledge concerning the traffic safety, especially the children safety, prevention of road traumatism, perfection of traffic health care etc.</a:t>
            </a:r>
          </a:p>
          <a:p>
            <a:pPr marL="0" indent="361950" algn="just" eaLnBrk="1" hangingPunct="1">
              <a:spcBef>
                <a:spcPct val="0"/>
              </a:spcBef>
              <a:buNone/>
            </a:pPr>
            <a:r>
              <a:rPr lang="en-US" sz="1400" dirty="0">
                <a:latin typeface="Times New Roman" pitchFamily="18" charset="0"/>
                <a:cs typeface="Times New Roman" pitchFamily="18" charset="0"/>
              </a:rPr>
              <a:t>In 2015, the highest national authorities decided to carry out some traffic safety actions during the week of road traffic safety each year.</a:t>
            </a:r>
          </a:p>
        </p:txBody>
      </p:sp>
    </p:spTree>
    <p:extLst>
      <p:ext uri="{BB962C8B-B14F-4D97-AF65-F5344CB8AC3E}">
        <p14:creationId xmlns:p14="http://schemas.microsoft.com/office/powerpoint/2010/main" val="206038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8612" y="116632"/>
            <a:ext cx="6552728"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itchFamily="18" charset="0"/>
                <a:cs typeface="Times New Roman" pitchFamily="18" charset="0"/>
              </a:rPr>
              <a:t>May 16, 2016</a:t>
            </a:r>
            <a:endParaRPr lang="uk-UA"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438824" y="453590"/>
            <a:ext cx="8280920"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Press-conference on the occasion </a:t>
            </a:r>
          </a:p>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of the Week of the Road Traffic Safety beginning</a:t>
            </a:r>
          </a:p>
        </p:txBody>
      </p:sp>
      <p:sp>
        <p:nvSpPr>
          <p:cNvPr id="5" name="TextBox 4"/>
          <p:cNvSpPr txBox="1"/>
          <p:nvPr/>
        </p:nvSpPr>
        <p:spPr>
          <a:xfrm>
            <a:off x="59384" y="1099921"/>
            <a:ext cx="8977112" cy="2523768"/>
          </a:xfrm>
          <a:prstGeom prst="rect">
            <a:avLst/>
          </a:prstGeom>
          <a:noFill/>
        </p:spPr>
        <p:txBody>
          <a:bodyPr wrap="square" rtlCol="0">
            <a:spAutoFit/>
          </a:bodyPr>
          <a:lstStyle/>
          <a:p>
            <a:pPr indent="361950" algn="just" fontAlgn="base">
              <a:spcBef>
                <a:spcPct val="0"/>
              </a:spcBef>
              <a:spcAft>
                <a:spcPct val="0"/>
              </a:spcAft>
            </a:pPr>
            <a:r>
              <a:rPr lang="en-US" dirty="0" smtClean="0">
                <a:latin typeface="Times New Roman" pitchFamily="18" charset="0"/>
                <a:cs typeface="Times New Roman" pitchFamily="18" charset="0"/>
              </a:rPr>
              <a:t>	</a:t>
            </a:r>
            <a:r>
              <a:rPr kumimoji="1" lang="en-US" sz="1400" dirty="0">
                <a:latin typeface="Times New Roman" pitchFamily="18" charset="0"/>
                <a:ea typeface="Arial" charset="0"/>
                <a:cs typeface="Times New Roman" pitchFamily="18" charset="0"/>
              </a:rPr>
              <a:t>The press-conference on the occasion of the week of the Road Traffic Safety (May, 16-22 2016) initiated by the Ministry of Health of Ukraine took place on the 16th of May 2016.</a:t>
            </a:r>
          </a:p>
          <a:p>
            <a:pPr indent="361950" algn="just" fontAlgn="base">
              <a:spcBef>
                <a:spcPct val="0"/>
              </a:spcBef>
              <a:spcAft>
                <a:spcPct val="0"/>
              </a:spcAft>
            </a:pPr>
            <a:r>
              <a:rPr kumimoji="1" lang="en-US" sz="1400" dirty="0">
                <a:latin typeface="Times New Roman" pitchFamily="18" charset="0"/>
                <a:ea typeface="Arial" charset="0"/>
                <a:cs typeface="Times New Roman" pitchFamily="18" charset="0"/>
              </a:rPr>
              <a:t>The participants of the conference were representatives of different ministries and departments: Roman </a:t>
            </a:r>
            <a:r>
              <a:rPr kumimoji="1" lang="en-US" sz="1400" dirty="0" err="1">
                <a:latin typeface="Times New Roman" pitchFamily="18" charset="0"/>
                <a:ea typeface="Arial" charset="0"/>
                <a:cs typeface="Times New Roman" pitchFamily="18" charset="0"/>
              </a:rPr>
              <a:t>Yosypovych</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Vasylyshyn</a:t>
            </a:r>
            <a:r>
              <a:rPr kumimoji="1" lang="en-US" sz="1400" dirty="0">
                <a:latin typeface="Times New Roman" pitchFamily="18" charset="0"/>
                <a:ea typeface="Arial" charset="0"/>
                <a:cs typeface="Times New Roman" pitchFamily="18" charset="0"/>
              </a:rPr>
              <a:t>  – vice-minister of the Ministry of Health of Ukraine, Yuri </a:t>
            </a:r>
            <a:r>
              <a:rPr kumimoji="1" lang="en-US" sz="1400" dirty="0" err="1">
                <a:latin typeface="Times New Roman" pitchFamily="18" charset="0"/>
                <a:ea typeface="Arial" charset="0"/>
                <a:cs typeface="Times New Roman" pitchFamily="18" charset="0"/>
              </a:rPr>
              <a:t>Olegovych</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Chorny</a:t>
            </a:r>
            <a:r>
              <a:rPr kumimoji="1" lang="en-US" sz="1400" dirty="0">
                <a:latin typeface="Times New Roman" pitchFamily="18" charset="0"/>
                <a:ea typeface="Arial" charset="0"/>
                <a:cs typeface="Times New Roman" pitchFamily="18" charset="0"/>
              </a:rPr>
              <a:t> – director of the state enterprise “Ukrainian Medical Center of Road Traffic Safety and Informational Technologies” of the Ministry of Health of Ukraine, Luigi </a:t>
            </a:r>
            <a:r>
              <a:rPr kumimoji="1" lang="en-US" sz="1400" dirty="0" err="1">
                <a:latin typeface="Times New Roman" pitchFamily="18" charset="0"/>
                <a:ea typeface="Arial" charset="0"/>
                <a:cs typeface="Times New Roman" pitchFamily="18" charset="0"/>
              </a:rPr>
              <a:t>Migliorini</a:t>
            </a:r>
            <a:r>
              <a:rPr kumimoji="1" lang="en-US" sz="1400" dirty="0">
                <a:latin typeface="Times New Roman" pitchFamily="18" charset="0"/>
                <a:ea typeface="Arial" charset="0"/>
                <a:cs typeface="Times New Roman" pitchFamily="18" charset="0"/>
              </a:rPr>
              <a:t> – vice-representative of the UNO Bureau in Ukraine, Igor </a:t>
            </a:r>
            <a:r>
              <a:rPr kumimoji="1" lang="en-US" sz="1400" dirty="0" err="1">
                <a:latin typeface="Times New Roman" pitchFamily="18" charset="0"/>
                <a:ea typeface="Arial" charset="0"/>
                <a:cs typeface="Times New Roman" pitchFamily="18" charset="0"/>
              </a:rPr>
              <a:t>Anatoliyovych</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Didenko</a:t>
            </a:r>
            <a:r>
              <a:rPr kumimoji="1" lang="en-US" sz="1400" dirty="0">
                <a:latin typeface="Times New Roman" pitchFamily="18" charset="0"/>
                <a:ea typeface="Arial" charset="0"/>
                <a:cs typeface="Times New Roman" pitchFamily="18" charset="0"/>
              </a:rPr>
              <a:t> – deputy of the </a:t>
            </a:r>
            <a:r>
              <a:rPr kumimoji="1" lang="en-US" sz="1400" dirty="0" err="1">
                <a:latin typeface="Times New Roman" pitchFamily="18" charset="0"/>
                <a:ea typeface="Arial" charset="0"/>
                <a:cs typeface="Times New Roman" pitchFamily="18" charset="0"/>
              </a:rPr>
              <a:t>Verkhovna</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Rada</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Рresident</a:t>
            </a:r>
            <a:r>
              <a:rPr kumimoji="1" lang="en-US" sz="1400" dirty="0">
                <a:latin typeface="Times New Roman" pitchFamily="18" charset="0"/>
                <a:ea typeface="Arial" charset="0"/>
                <a:cs typeface="Times New Roman" pitchFamily="18" charset="0"/>
              </a:rPr>
              <a:t> of the Subcommittee of the Road Traffic Safety, </a:t>
            </a:r>
            <a:r>
              <a:rPr kumimoji="1" lang="en-US" sz="1400" dirty="0" err="1">
                <a:latin typeface="Times New Roman" pitchFamily="18" charset="0"/>
                <a:ea typeface="Arial" charset="0"/>
                <a:cs typeface="Times New Roman" pitchFamily="18" charset="0"/>
              </a:rPr>
              <a:t>Iryna</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Volodymyrivna</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Sysoyenko</a:t>
            </a:r>
            <a:r>
              <a:rPr kumimoji="1" lang="en-US" sz="1400" dirty="0">
                <a:latin typeface="Times New Roman" pitchFamily="18" charset="0"/>
                <a:ea typeface="Arial" charset="0"/>
                <a:cs typeface="Times New Roman" pitchFamily="18" charset="0"/>
              </a:rPr>
              <a:t> – deputy of the </a:t>
            </a:r>
            <a:r>
              <a:rPr kumimoji="1" lang="en-US" sz="1400" dirty="0" err="1">
                <a:latin typeface="Times New Roman" pitchFamily="18" charset="0"/>
                <a:ea typeface="Arial" charset="0"/>
                <a:cs typeface="Times New Roman" pitchFamily="18" charset="0"/>
              </a:rPr>
              <a:t>Verkhovna</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Rada</a:t>
            </a:r>
            <a:r>
              <a:rPr kumimoji="1" lang="en-US" sz="1400" dirty="0">
                <a:latin typeface="Times New Roman" pitchFamily="18" charset="0"/>
                <a:ea typeface="Arial" charset="0"/>
                <a:cs typeface="Times New Roman" pitchFamily="18" charset="0"/>
              </a:rPr>
              <a:t>, vice-president of the </a:t>
            </a:r>
            <a:r>
              <a:rPr kumimoji="1" lang="en-US" sz="1400" dirty="0" err="1">
                <a:latin typeface="Times New Roman" pitchFamily="18" charset="0"/>
                <a:ea typeface="Arial" charset="0"/>
                <a:cs typeface="Times New Roman" pitchFamily="18" charset="0"/>
              </a:rPr>
              <a:t>Verkhovna</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Rada</a:t>
            </a:r>
            <a:r>
              <a:rPr kumimoji="1" lang="en-US" sz="1400" dirty="0">
                <a:latin typeface="Times New Roman" pitchFamily="18" charset="0"/>
                <a:ea typeface="Arial" charset="0"/>
                <a:cs typeface="Times New Roman" pitchFamily="18" charset="0"/>
              </a:rPr>
              <a:t> Committee on the Road Traffic Safety, </a:t>
            </a:r>
            <a:r>
              <a:rPr kumimoji="1" lang="en-US" sz="1400" dirty="0" err="1">
                <a:latin typeface="Times New Roman" pitchFamily="18" charset="0"/>
                <a:ea typeface="Arial" charset="0"/>
                <a:cs typeface="Times New Roman" pitchFamily="18" charset="0"/>
              </a:rPr>
              <a:t>Volodymyr</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Mykhailovych</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Kos’kovets’ki</a:t>
            </a:r>
            <a:r>
              <a:rPr kumimoji="1" lang="en-US" sz="1400" dirty="0">
                <a:latin typeface="Times New Roman" pitchFamily="18" charset="0"/>
                <a:ea typeface="Arial" charset="0"/>
                <a:cs typeface="Times New Roman" pitchFamily="18" charset="0"/>
              </a:rPr>
              <a:t> – director of the Department of Safety on the Transport of the Infrastructure Ministry of Ukraine, </a:t>
            </a:r>
            <a:r>
              <a:rPr kumimoji="1" lang="en-US" sz="1400" dirty="0" err="1">
                <a:latin typeface="Times New Roman" pitchFamily="18" charset="0"/>
                <a:ea typeface="Arial" charset="0"/>
                <a:cs typeface="Times New Roman" pitchFamily="18" charset="0"/>
              </a:rPr>
              <a:t>Olexi</a:t>
            </a:r>
            <a:r>
              <a:rPr kumimoji="1" lang="en-US" sz="1400" dirty="0">
                <a:latin typeface="Times New Roman" pitchFamily="18" charset="0"/>
                <a:ea typeface="Arial" charset="0"/>
                <a:cs typeface="Times New Roman" pitchFamily="18" charset="0"/>
              </a:rPr>
              <a:t> </a:t>
            </a:r>
            <a:r>
              <a:rPr kumimoji="1" lang="en-US" sz="1400" dirty="0" err="1">
                <a:latin typeface="Times New Roman" pitchFamily="18" charset="0"/>
                <a:ea typeface="Arial" charset="0"/>
                <a:cs typeface="Times New Roman" pitchFamily="18" charset="0"/>
              </a:rPr>
              <a:t>Biloshytski</a:t>
            </a:r>
            <a:r>
              <a:rPr kumimoji="1" lang="en-US" sz="1400" dirty="0">
                <a:latin typeface="Times New Roman" pitchFamily="18" charset="0"/>
                <a:ea typeface="Arial" charset="0"/>
                <a:cs typeface="Times New Roman" pitchFamily="18" charset="0"/>
              </a:rPr>
              <a:t> – vice-chief of the Department of the Patrol Police of the National Police of Ukraine.</a:t>
            </a:r>
          </a:p>
          <a:p>
            <a:pPr indent="361950" algn="just" fontAlgn="base">
              <a:spcBef>
                <a:spcPct val="0"/>
              </a:spcBef>
              <a:spcAft>
                <a:spcPct val="0"/>
              </a:spcAft>
            </a:pPr>
            <a:endParaRPr kumimoji="1" lang="uk-UA" sz="1400" dirty="0">
              <a:latin typeface="Times New Roman" pitchFamily="18" charset="0"/>
              <a:ea typeface="Arial" charset="0"/>
              <a:cs typeface="Times New Roman"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3459928"/>
            <a:ext cx="7272808" cy="3354152"/>
          </a:xfrm>
          <a:prstGeom prst="rect">
            <a:avLst/>
          </a:prstGeom>
        </p:spPr>
      </p:pic>
    </p:spTree>
    <p:extLst>
      <p:ext uri="{BB962C8B-B14F-4D97-AF65-F5344CB8AC3E}">
        <p14:creationId xmlns:p14="http://schemas.microsoft.com/office/powerpoint/2010/main" val="409478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65311"/>
            <a:ext cx="5976664"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Times New Roman" pitchFamily="18" charset="0"/>
                <a:cs typeface="Times New Roman" pitchFamily="18" charset="0"/>
              </a:rPr>
              <a:t>May, 17, 2016</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0" y="1471798"/>
            <a:ext cx="9129080" cy="1815882"/>
          </a:xfrm>
          <a:prstGeom prst="rect">
            <a:avLst/>
          </a:prstGeom>
          <a:noFill/>
        </p:spPr>
        <p:txBody>
          <a:bodyPr wrap="square" rtlCol="0">
            <a:spAutoFit/>
          </a:bodyPr>
          <a:lstStyle/>
          <a:p>
            <a:pPr algn="just"/>
            <a:r>
              <a:rPr lang="en-US" sz="1400" dirty="0" smtClean="0">
                <a:latin typeface="Times New Roman" pitchFamily="18" charset="0"/>
                <a:cs typeface="Times New Roman" pitchFamily="18" charset="0"/>
              </a:rPr>
              <a:t>	On </a:t>
            </a:r>
            <a:r>
              <a:rPr lang="en-US" sz="1400" dirty="0">
                <a:latin typeface="Times New Roman" pitchFamily="18" charset="0"/>
                <a:cs typeface="Times New Roman" pitchFamily="18" charset="0"/>
              </a:rPr>
              <a:t>the occasion of the Week of the Road Traffic Safety, the round-table “Guaranteeing of the necessary health care in the field of road traffic safety. Actual legislative problems and approaches for their solving” took place at the Ministry of Health of Ukraine under the guidance of the President of the Subcommittee of the Road Traffic Safety of the </a:t>
            </a:r>
            <a:r>
              <a:rPr lang="en-US" sz="1400" dirty="0" err="1">
                <a:latin typeface="Times New Roman" pitchFamily="18" charset="0"/>
                <a:cs typeface="Times New Roman" pitchFamily="18" charset="0"/>
              </a:rPr>
              <a:t>Verkhovna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Rada</a:t>
            </a:r>
            <a:r>
              <a:rPr lang="en-US" sz="1400" dirty="0">
                <a:latin typeface="Times New Roman" pitchFamily="18" charset="0"/>
                <a:cs typeface="Times New Roman" pitchFamily="18" charset="0"/>
              </a:rPr>
              <a:t> of Ukraine Igor </a:t>
            </a:r>
            <a:r>
              <a:rPr lang="en-US" sz="1400" dirty="0" err="1">
                <a:latin typeface="Times New Roman" pitchFamily="18" charset="0"/>
                <a:cs typeface="Times New Roman" pitchFamily="18" charset="0"/>
              </a:rPr>
              <a:t>Didenko</a:t>
            </a:r>
            <a:r>
              <a:rPr lang="en-US" sz="1400" dirty="0">
                <a:latin typeface="Times New Roman" pitchFamily="18" charset="0"/>
                <a:cs typeface="Times New Roman" pitchFamily="18" charset="0"/>
              </a:rPr>
              <a:t> and the director of the state enterprise “Ukrainian Medical Center of Road Traffic Safety and Informational Technologies” of the Ministry of Health of Ukraine Yuri </a:t>
            </a:r>
            <a:r>
              <a:rPr lang="en-US" sz="1400" dirty="0" err="1">
                <a:latin typeface="Times New Roman" pitchFamily="18" charset="0"/>
                <a:cs typeface="Times New Roman" pitchFamily="18" charset="0"/>
              </a:rPr>
              <a:t>Chorny</a:t>
            </a:r>
            <a:r>
              <a:rPr lang="en-US" sz="1400" dirty="0">
                <a:latin typeface="Times New Roman" pitchFamily="18" charset="0"/>
                <a:cs typeface="Times New Roman" pitchFamily="18" charset="0"/>
              </a:rPr>
              <a:t>. A lot of professionals in the field of communications and organizers of road traffic safety (</a:t>
            </a:r>
            <a:r>
              <a:rPr lang="en-US" sz="1400" dirty="0" err="1">
                <a:latin typeface="Times New Roman" pitchFamily="18" charset="0"/>
                <a:cs typeface="Times New Roman" pitchFamily="18" charset="0"/>
              </a:rPr>
              <a:t>pani</a:t>
            </a:r>
            <a:r>
              <a:rPr lang="en-US" sz="1400" dirty="0">
                <a:latin typeface="Times New Roman" pitchFamily="18" charset="0"/>
                <a:cs typeface="Times New Roman" pitchFamily="18" charset="0"/>
              </a:rPr>
              <a:t> Barbara </a:t>
            </a:r>
            <a:r>
              <a:rPr lang="en-US" sz="1400" dirty="0" err="1">
                <a:latin typeface="Times New Roman" pitchFamily="18" charset="0"/>
                <a:cs typeface="Times New Roman" pitchFamily="18" charset="0"/>
              </a:rPr>
              <a:t>Krol</a:t>
            </a:r>
            <a:r>
              <a:rPr lang="en-US" sz="1400" dirty="0">
                <a:latin typeface="Times New Roman" pitchFamily="18" charset="0"/>
                <a:cs typeface="Times New Roman" pitchFamily="18" charset="0"/>
              </a:rPr>
              <a:t> et al.) were participants of this road-table.</a:t>
            </a:r>
          </a:p>
          <a:p>
            <a:pPr algn="just"/>
            <a:r>
              <a:rPr lang="en-US" sz="1400" dirty="0" smtClean="0">
                <a:latin typeface="Times New Roman" pitchFamily="18" charset="0"/>
                <a:cs typeface="Times New Roman" pitchFamily="18" charset="0"/>
              </a:rPr>
              <a:t>	All </a:t>
            </a:r>
            <a:r>
              <a:rPr lang="en-US" sz="1400" dirty="0">
                <a:latin typeface="Times New Roman" pitchFamily="18" charset="0"/>
                <a:cs typeface="Times New Roman" pitchFamily="18" charset="0"/>
              </a:rPr>
              <a:t>the road-table participants discussed the problems concerning the aim for the realization of projects and acceptation of legislative documents leading our country to decreased traumatism and victims due to road accidents.</a:t>
            </a:r>
          </a:p>
        </p:txBody>
      </p:sp>
      <p:sp>
        <p:nvSpPr>
          <p:cNvPr id="4" name="TextBox 3"/>
          <p:cNvSpPr txBox="1"/>
          <p:nvPr/>
        </p:nvSpPr>
        <p:spPr>
          <a:xfrm>
            <a:off x="107504" y="548680"/>
            <a:ext cx="8784976" cy="923330"/>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Round-table “Guaranteeing of the necessary health care </a:t>
            </a:r>
          </a:p>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in the field of road traffic safety. Actual legislative problems </a:t>
            </a:r>
          </a:p>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and approaches for their solving”</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356993"/>
            <a:ext cx="7056784" cy="3456384"/>
          </a:xfrm>
          <a:prstGeom prst="rect">
            <a:avLst/>
          </a:prstGeom>
        </p:spPr>
      </p:pic>
    </p:spTree>
    <p:extLst>
      <p:ext uri="{BB962C8B-B14F-4D97-AF65-F5344CB8AC3E}">
        <p14:creationId xmlns:p14="http://schemas.microsoft.com/office/powerpoint/2010/main" val="279794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8048"/>
            <a:ext cx="8856984" cy="6678751"/>
          </a:xfrm>
          <a:prstGeom prst="rect">
            <a:avLst/>
          </a:prstGeom>
          <a:noFill/>
        </p:spPr>
        <p:txBody>
          <a:bodyPr wrap="square" rtlCol="0">
            <a:spAutoFit/>
          </a:bodyPr>
          <a:lstStyle/>
          <a:p>
            <a:pPr algn="ctr"/>
            <a:r>
              <a:rPr lang="uk-UA" b="1" dirty="0" smtClean="0"/>
              <a:t> </a:t>
            </a:r>
            <a:r>
              <a:rPr lang="en-US" sz="1400" b="1" dirty="0">
                <a:latin typeface="Times New Roman" pitchFamily="18" charset="0"/>
                <a:cs typeface="Times New Roman" pitchFamily="18" charset="0"/>
              </a:rPr>
              <a:t>Project</a:t>
            </a:r>
          </a:p>
          <a:p>
            <a:pPr algn="ctr"/>
            <a:endParaRPr lang="en-US" sz="1400" b="1" dirty="0">
              <a:latin typeface="Times New Roman" pitchFamily="18" charset="0"/>
              <a:cs typeface="Times New Roman" pitchFamily="18" charset="0"/>
            </a:endParaRPr>
          </a:p>
          <a:p>
            <a:pPr algn="ctr"/>
            <a:r>
              <a:rPr lang="en-US" sz="1400" b="1" dirty="0">
                <a:latin typeface="Times New Roman" pitchFamily="18" charset="0"/>
                <a:cs typeface="Times New Roman" pitchFamily="18" charset="0"/>
              </a:rPr>
              <a:t>RESOLUTION</a:t>
            </a:r>
          </a:p>
          <a:p>
            <a:pPr algn="ctr"/>
            <a:endParaRPr lang="en-US" sz="1400" b="1" i="1" dirty="0">
              <a:latin typeface="Times New Roman" pitchFamily="18" charset="0"/>
              <a:cs typeface="Times New Roman" pitchFamily="18" charset="0"/>
            </a:endParaRPr>
          </a:p>
          <a:p>
            <a:pPr algn="ctr"/>
            <a:r>
              <a:rPr lang="en-US" sz="1400" b="1" i="1" dirty="0">
                <a:latin typeface="Times New Roman" pitchFamily="18" charset="0"/>
                <a:cs typeface="Times New Roman" pitchFamily="18" charset="0"/>
              </a:rPr>
              <a:t>of the round-table “Guaranteeing of the necessary health care in the field of road traffic safety. Actual legislative problems and approaches for their solving”</a:t>
            </a:r>
          </a:p>
          <a:p>
            <a:pPr algn="ctr"/>
            <a:r>
              <a:rPr lang="en-US" sz="1400" b="1" i="1" dirty="0">
                <a:latin typeface="Times New Roman" pitchFamily="18" charset="0"/>
                <a:cs typeface="Times New Roman" pitchFamily="18" charset="0"/>
              </a:rPr>
              <a:t>The round-table was carried out according to the General Plan of Actions Concerning the Week of Road Traffic Safety (May, 16-22, 2016) designed and confirmed   on the 30th of March according to the commission </a:t>
            </a:r>
          </a:p>
          <a:p>
            <a:pPr algn="ctr"/>
            <a:r>
              <a:rPr lang="en-US" sz="1400" b="1" i="1" dirty="0">
                <a:latin typeface="Times New Roman" pitchFamily="18" charset="0"/>
                <a:cs typeface="Times New Roman" pitchFamily="18" charset="0"/>
              </a:rPr>
              <a:t>of the Cabinet of Ministers of Ukraine (01.03.2016, N 2671/1/1-16 </a:t>
            </a:r>
          </a:p>
          <a:p>
            <a:pPr algn="ctr"/>
            <a:r>
              <a:rPr lang="en-US" sz="1400" b="1" i="1" dirty="0">
                <a:latin typeface="Times New Roman" pitchFamily="18" charset="0"/>
                <a:cs typeface="Times New Roman" pitchFamily="18" charset="0"/>
              </a:rPr>
              <a:t>on the occasion of the Decade of the Road Traffic Safety (2011-2010)</a:t>
            </a:r>
          </a:p>
          <a:p>
            <a:pPr algn="ctr"/>
            <a:endParaRPr lang="en-US" sz="1400" b="1" dirty="0">
              <a:latin typeface="Times New Roman" pitchFamily="18" charset="0"/>
              <a:cs typeface="Times New Roman" pitchFamily="18" charset="0"/>
            </a:endParaRPr>
          </a:p>
          <a:p>
            <a:pPr algn="ctr"/>
            <a:r>
              <a:rPr lang="en-US" sz="1400" b="1" dirty="0">
                <a:latin typeface="Times New Roman" pitchFamily="18" charset="0"/>
                <a:cs typeface="Times New Roman" pitchFamily="18" charset="0"/>
              </a:rPr>
              <a:t>The round-table took place on the 17th of May 2016</a:t>
            </a:r>
          </a:p>
          <a:p>
            <a:r>
              <a:rPr lang="uk-UA" dirty="0" smtClean="0"/>
              <a:t>	</a:t>
            </a:r>
            <a:endParaRPr lang="ru-RU" dirty="0" smtClean="0"/>
          </a:p>
          <a:p>
            <a:pPr algn="just"/>
            <a:r>
              <a:rPr lang="en-US" sz="1400" dirty="0">
                <a:latin typeface="Times New Roman" pitchFamily="18" charset="0"/>
                <a:cs typeface="Times New Roman" pitchFamily="18" charset="0"/>
              </a:rPr>
              <a:t>	The participants of the round-table “Guaranteeing of the necessary health care in the field of road traffic safety. Actual legislative problems and approaches for their solving” having took place on the 17th of May 2016 on the occasion of the Week of the Road Traffic Safety having been planned and confirmed according to the commission of the Cabinet of Ministry of Ukraine (30.03.2016, N 2671/1/1-16) underline that the guaranteeing of the necessary health care in the field of the road traffic safety belongs to the most important priorities of the state policy according to the national interests of Ukraine, requirements of the national legislation, and recommendations of competent world organizations, such as WHO, World Bank, Global Partnership in the Field of the Road Traffic Safety etc. The Global Plan of Actions in frames of the Decade of the Road Traffic Safety (2011-2010) includes the following 7 key recommendations for national governments concerning the emergent measures which are to be taken following traffic accidents (element 5) aiming to increase the success (rate of aid) and to improve the ability of the health care system as well as of other ones to guarantee the necessary emergent health care and longer rehabilitation period for road accident victims.</a:t>
            </a:r>
          </a:p>
          <a:p>
            <a:pPr algn="just"/>
            <a:r>
              <a:rPr lang="en-US" sz="1400" dirty="0">
                <a:latin typeface="Times New Roman" pitchFamily="18" charset="0"/>
                <a:cs typeface="Times New Roman" pitchFamily="18" charset="0"/>
              </a:rPr>
              <a:t>Our state fulfills successfully the majority of these recommendations. In particular, the law “On the Emergent Health Care” become to function from the 1st of January 2013 as well as a lot of subordinate legislative documents concerning emergent health care for population; they have helped to improve considerably the quality of this care including also persons having become road accident victims. </a:t>
            </a: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396740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5973943"/>
          </a:xfrm>
          <a:prstGeom prst="rect">
            <a:avLst/>
          </a:prstGeom>
          <a:noFill/>
        </p:spPr>
        <p:txBody>
          <a:bodyPr wrap="square" rtlCol="0">
            <a:spAutoFit/>
          </a:bodyPr>
          <a:lstStyle/>
          <a:p>
            <a:pPr indent="540385" algn="just">
              <a:lnSpc>
                <a:spcPct val="115000"/>
              </a:lnSpc>
            </a:pPr>
            <a:r>
              <a:rPr lang="en-US" sz="1400" dirty="0">
                <a:latin typeface="Times New Roman"/>
                <a:ea typeface="Calibri"/>
                <a:cs typeface="Times New Roman"/>
              </a:rPr>
              <a:t>The </a:t>
            </a:r>
            <a:r>
              <a:rPr lang="en-US" sz="1400" dirty="0" err="1">
                <a:latin typeface="Times New Roman"/>
                <a:ea typeface="Calibri"/>
                <a:cs typeface="Times New Roman"/>
              </a:rPr>
              <a:t>Kharkiv</a:t>
            </a:r>
            <a:r>
              <a:rPr lang="en-US" sz="1400" dirty="0">
                <a:latin typeface="Times New Roman"/>
                <a:ea typeface="Calibri"/>
                <a:cs typeface="Times New Roman"/>
              </a:rPr>
              <a:t> district has obtained some positive experience in this direction: the work of emergency service teams in this district is controlled by modern computer programs and navigation mechanisms. That is why it is here possible to organize effectively the emergency team activity, to control the use of fuel and lubricants, to shorten the time of any team arrival to the scene of the accident. Today the average duration period of a team arrival in </a:t>
            </a:r>
            <a:r>
              <a:rPr lang="en-US" sz="1400" dirty="0" err="1">
                <a:latin typeface="Times New Roman"/>
                <a:ea typeface="Calibri"/>
                <a:cs typeface="Times New Roman"/>
              </a:rPr>
              <a:t>Kharkiv</a:t>
            </a:r>
            <a:r>
              <a:rPr lang="en-US" sz="1400" dirty="0">
                <a:latin typeface="Times New Roman"/>
                <a:ea typeface="Calibri"/>
                <a:cs typeface="Times New Roman"/>
              </a:rPr>
              <a:t>-City reaches 9 minutes, this period for out of the city places reaching 20-22 minutes.</a:t>
            </a:r>
          </a:p>
          <a:p>
            <a:pPr indent="540385" algn="just">
              <a:lnSpc>
                <a:spcPct val="115000"/>
              </a:lnSpc>
            </a:pPr>
            <a:r>
              <a:rPr lang="en-US" sz="1400" dirty="0">
                <a:latin typeface="Times New Roman"/>
                <a:ea typeface="Calibri"/>
                <a:cs typeface="Times New Roman"/>
              </a:rPr>
              <a:t>All the vehicles of the traffic safety service in </a:t>
            </a:r>
            <a:r>
              <a:rPr lang="en-US" sz="1400" dirty="0" err="1">
                <a:latin typeface="Times New Roman"/>
                <a:ea typeface="Calibri"/>
                <a:cs typeface="Times New Roman"/>
              </a:rPr>
              <a:t>Dnipro</a:t>
            </a:r>
            <a:r>
              <a:rPr lang="en-US" sz="1400" dirty="0">
                <a:latin typeface="Times New Roman"/>
                <a:ea typeface="Calibri"/>
                <a:cs typeface="Times New Roman"/>
              </a:rPr>
              <a:t>  have been equipped by the GPS-navigation.</a:t>
            </a:r>
          </a:p>
          <a:p>
            <a:pPr indent="540385" algn="just">
              <a:lnSpc>
                <a:spcPct val="115000"/>
              </a:lnSpc>
            </a:pPr>
            <a:r>
              <a:rPr lang="en-US" sz="1400" dirty="0">
                <a:latin typeface="Times New Roman"/>
                <a:ea typeface="Calibri"/>
                <a:cs typeface="Times New Roman"/>
              </a:rPr>
              <a:t>However, for the present our country has failed to reach the level of health care and emergent medical </a:t>
            </a:r>
            <a:r>
              <a:rPr lang="en-US" sz="1400" dirty="0" err="1">
                <a:latin typeface="Times New Roman"/>
                <a:ea typeface="Calibri"/>
                <a:cs typeface="Times New Roman"/>
              </a:rPr>
              <a:t>сфку</a:t>
            </a:r>
            <a:r>
              <a:rPr lang="en-US" sz="1400" dirty="0">
                <a:latin typeface="Times New Roman"/>
                <a:ea typeface="Calibri"/>
                <a:cs typeface="Times New Roman"/>
              </a:rPr>
              <a:t> corresponding to the best global and European standards.</a:t>
            </a:r>
          </a:p>
          <a:p>
            <a:pPr indent="540385" algn="just">
              <a:lnSpc>
                <a:spcPct val="115000"/>
              </a:lnSpc>
            </a:pPr>
            <a:r>
              <a:rPr lang="en-US" sz="1400" dirty="0">
                <a:latin typeface="Times New Roman"/>
                <a:ea typeface="Calibri"/>
                <a:cs typeface="Times New Roman"/>
              </a:rPr>
              <a:t>Our national situation and theses of Directives approved by the European Parliament and by the European Council indicate the necessity of further improvement to requirements concerning the drivers’ health, peculiarities of their psychophysiology; these problems require the attention of state authorities as well as of local authorities being an integral component of traffic accident prevention.</a:t>
            </a:r>
          </a:p>
          <a:p>
            <a:pPr indent="540385" algn="just">
              <a:lnSpc>
                <a:spcPct val="115000"/>
              </a:lnSpc>
            </a:pPr>
            <a:r>
              <a:rPr lang="en-US" sz="1400" dirty="0">
                <a:latin typeface="Times New Roman"/>
                <a:ea typeface="Calibri"/>
                <a:cs typeface="Times New Roman"/>
              </a:rPr>
              <a:t>The importance of global initiatives having been proposed by the UNO in frames of the Decade of the Road Traffic Safety (2011-2010) and proclaimed by the UNO General Assembly Resolution on the 4th of April 2012 “Increase of the Road Traffic Safety in the Whole World” were supported  by the Ministry of Health of Ukraine and by the Ukrainian Government. The actions concerning the problems of road traffic safety were carried out in 2015 and attracted the attention of representatives of the state authorities and local authorities, </a:t>
            </a:r>
            <a:r>
              <a:rPr lang="en-US" sz="1400" dirty="0" err="1">
                <a:latin typeface="Times New Roman"/>
                <a:ea typeface="Calibri"/>
                <a:cs typeface="Times New Roman"/>
              </a:rPr>
              <a:t>Verkhovna</a:t>
            </a:r>
            <a:r>
              <a:rPr lang="en-US" sz="1400" dirty="0">
                <a:latin typeface="Times New Roman"/>
                <a:ea typeface="Calibri"/>
                <a:cs typeface="Times New Roman"/>
              </a:rPr>
              <a:t> </a:t>
            </a:r>
            <a:r>
              <a:rPr lang="en-US" sz="1400" dirty="0" err="1">
                <a:latin typeface="Times New Roman"/>
                <a:ea typeface="Calibri"/>
                <a:cs typeface="Times New Roman"/>
              </a:rPr>
              <a:t>Rada</a:t>
            </a:r>
            <a:r>
              <a:rPr lang="en-US" sz="1400" dirty="0">
                <a:latin typeface="Times New Roman"/>
                <a:ea typeface="Calibri"/>
                <a:cs typeface="Times New Roman"/>
              </a:rPr>
              <a:t> deputies, workers of education and research institutions, enterprises of transport and their economic facilities, international organizations, social units, trade-unions.</a:t>
            </a:r>
          </a:p>
          <a:p>
            <a:pPr indent="540385" algn="just">
              <a:lnSpc>
                <a:spcPct val="115000"/>
              </a:lnSpc>
            </a:pPr>
            <a:r>
              <a:rPr lang="en-US" sz="1400" dirty="0">
                <a:latin typeface="Times New Roman"/>
                <a:ea typeface="Calibri"/>
                <a:cs typeface="Times New Roman"/>
              </a:rPr>
              <a:t>The absence of systemic and complex approach aiming to solve the problems of the road traffic safety is among the leading causes of the high traffic accident level and high mortality rate in Ukraine. Such an approach could have assure the effective interactions between the state authorities and local authorities, social and scientific institutions, business structures and other organizations interested in the solving of these problems. </a:t>
            </a:r>
          </a:p>
          <a:p>
            <a:pPr algn="just"/>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28264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20" y="260648"/>
            <a:ext cx="9144000" cy="5771003"/>
          </a:xfrm>
          <a:prstGeom prst="rect">
            <a:avLst/>
          </a:prstGeom>
          <a:noFill/>
        </p:spPr>
        <p:txBody>
          <a:bodyPr wrap="square" rtlCol="0">
            <a:spAutoFit/>
          </a:bodyPr>
          <a:lstStyle/>
          <a:p>
            <a:pPr indent="540385" algn="just">
              <a:lnSpc>
                <a:spcPct val="115000"/>
              </a:lnSpc>
              <a:spcAft>
                <a:spcPts val="0"/>
              </a:spcAft>
            </a:pPr>
            <a:r>
              <a:rPr lang="en-US" sz="1400" dirty="0">
                <a:latin typeface="Times New Roman"/>
                <a:ea typeface="Calibri"/>
                <a:cs typeface="Times New Roman"/>
              </a:rPr>
              <a:t>In spite of all measures and efforts realized, Ukraine is now among European countries with the highest mortality levels due to traumatism caused by traffic accidents, average quantity of victims reaching from 11 to 15 persons per 100,000 ones; there is a tendency to growth of these numbers. </a:t>
            </a:r>
          </a:p>
          <a:p>
            <a:pPr indent="540385" algn="just">
              <a:lnSpc>
                <a:spcPct val="115000"/>
              </a:lnSpc>
              <a:spcAft>
                <a:spcPts val="0"/>
              </a:spcAft>
            </a:pPr>
            <a:r>
              <a:rPr lang="en-US" sz="1400" dirty="0">
                <a:latin typeface="Times New Roman"/>
                <a:ea typeface="Calibri"/>
                <a:cs typeface="Times New Roman"/>
              </a:rPr>
              <a:t>In despite of gradual increase of quantity of state institutions for control and observation in the field of road transport, the road traffic in Ukraine continues to be accompanied by the high quantity of accidents, enormous quantity of human victims, and significant material and financial losses due to road traffic accidents (RTA). The RTA monitoring on the roads of Ukraine suggests that during this last decade the losses due to RTA reach about 1-3 % of the gross national product.</a:t>
            </a:r>
          </a:p>
          <a:p>
            <a:pPr indent="540385" algn="just">
              <a:lnSpc>
                <a:spcPct val="115000"/>
              </a:lnSpc>
              <a:spcAft>
                <a:spcPts val="0"/>
              </a:spcAft>
            </a:pPr>
            <a:r>
              <a:rPr lang="en-US" sz="1400" dirty="0">
                <a:latin typeface="Times New Roman"/>
                <a:ea typeface="Calibri"/>
                <a:cs typeface="Times New Roman"/>
              </a:rPr>
              <a:t>The realization of separate actions or campaigns aiming the strengthening of the road traffic safety do not lead to desired results, these actions being sporadic and unsystematic ; they do not reach their concrete aims; a lot of conferences, round- tables, and other public actins concerning the road traffic safety do not attract adequate attention, their results being not taken into consideration when serious decisions are being discussed.</a:t>
            </a:r>
          </a:p>
          <a:p>
            <a:pPr indent="540385" algn="just">
              <a:lnSpc>
                <a:spcPct val="115000"/>
              </a:lnSpc>
              <a:spcAft>
                <a:spcPts val="0"/>
              </a:spcAft>
            </a:pPr>
            <a:r>
              <a:rPr lang="en-US" sz="1400" dirty="0">
                <a:latin typeface="Times New Roman"/>
                <a:ea typeface="Calibri"/>
                <a:cs typeface="Times New Roman"/>
              </a:rPr>
              <a:t>The state and local authorities continue to underestimate the role of public organizations paying their attention on the road traffic safety.</a:t>
            </a:r>
          </a:p>
          <a:p>
            <a:pPr indent="540385" algn="just">
              <a:lnSpc>
                <a:spcPct val="115000"/>
              </a:lnSpc>
              <a:spcAft>
                <a:spcPts val="0"/>
              </a:spcAft>
            </a:pPr>
            <a:r>
              <a:rPr lang="en-US" sz="1400" dirty="0">
                <a:latin typeface="Times New Roman"/>
                <a:ea typeface="Calibri"/>
                <a:cs typeface="Times New Roman"/>
              </a:rPr>
              <a:t>We think it is worth to make some next steps in this direction:</a:t>
            </a:r>
          </a:p>
          <a:p>
            <a:pPr indent="540385" algn="just">
              <a:lnSpc>
                <a:spcPct val="115000"/>
              </a:lnSpc>
              <a:spcAft>
                <a:spcPts val="0"/>
              </a:spcAft>
            </a:pPr>
            <a:r>
              <a:rPr lang="en-US" sz="1400" dirty="0">
                <a:latin typeface="Times New Roman"/>
                <a:ea typeface="Calibri"/>
                <a:cs typeface="Times New Roman"/>
              </a:rPr>
              <a:t>1. To organize the united informational space concerning medical logistics in the field of road traffic safety assuring:</a:t>
            </a:r>
          </a:p>
          <a:p>
            <a:pPr indent="540385" algn="just">
              <a:lnSpc>
                <a:spcPct val="115000"/>
              </a:lnSpc>
              <a:spcAft>
                <a:spcPts val="0"/>
              </a:spcAft>
            </a:pPr>
            <a:r>
              <a:rPr lang="en-US" sz="1400" dirty="0">
                <a:latin typeface="Times New Roman"/>
                <a:ea typeface="Calibri"/>
                <a:cs typeface="Times New Roman"/>
              </a:rPr>
              <a:t>- the functioning of the all-Ukrainian data base concerning medical examination of persons aiming to become drivers as well as of vehicle drivers;</a:t>
            </a:r>
          </a:p>
          <a:p>
            <a:pPr indent="540385" algn="just">
              <a:lnSpc>
                <a:spcPct val="115000"/>
              </a:lnSpc>
              <a:spcAft>
                <a:spcPts val="0"/>
              </a:spcAft>
            </a:pPr>
            <a:r>
              <a:rPr lang="en-US" sz="1400" dirty="0">
                <a:latin typeface="Times New Roman"/>
                <a:ea typeface="Calibri"/>
                <a:cs typeface="Times New Roman"/>
              </a:rPr>
              <a:t>- organization and functioning of all-Ukrainian data base concerning the health and psychophysiological qualities of drivers and persons aiming to become vehicle drivers, their health state monitoring is to be continuously carried out;</a:t>
            </a:r>
          </a:p>
          <a:p>
            <a:pPr indent="540385" algn="just">
              <a:lnSpc>
                <a:spcPct val="115000"/>
              </a:lnSpc>
              <a:spcAft>
                <a:spcPts val="0"/>
              </a:spcAft>
            </a:pPr>
            <a:r>
              <a:rPr lang="en-US" sz="1400" dirty="0">
                <a:latin typeface="Times New Roman"/>
                <a:ea typeface="Calibri"/>
                <a:cs typeface="Times New Roman"/>
              </a:rPr>
              <a:t>- organization of national and regional centers of expertise and analysis concerning the logistics in the field of road traffic safety;</a:t>
            </a:r>
          </a:p>
          <a:p>
            <a:pPr indent="540385" algn="just">
              <a:lnSpc>
                <a:spcPct val="115000"/>
              </a:lnSpc>
              <a:spcAft>
                <a:spcPts val="0"/>
              </a:spcAft>
            </a:pPr>
            <a:r>
              <a:rPr lang="en-US" sz="1400" dirty="0">
                <a:latin typeface="Times New Roman"/>
                <a:ea typeface="Calibri"/>
                <a:cs typeface="Times New Roman"/>
              </a:rPr>
              <a:t>- organization and activity promotion of inter-institutional center aiming to prevent medical consequences of road traffic accidents. </a:t>
            </a:r>
          </a:p>
        </p:txBody>
      </p:sp>
    </p:spTree>
    <p:extLst>
      <p:ext uri="{BB962C8B-B14F-4D97-AF65-F5344CB8AC3E}">
        <p14:creationId xmlns:p14="http://schemas.microsoft.com/office/powerpoint/2010/main" val="20939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5790816"/>
          </a:xfrm>
          <a:prstGeom prst="rect">
            <a:avLst/>
          </a:prstGeom>
          <a:noFill/>
        </p:spPr>
        <p:txBody>
          <a:bodyPr wrap="square" rtlCol="0">
            <a:spAutoFit/>
          </a:bodyPr>
          <a:lstStyle/>
          <a:p>
            <a:pPr indent="540385" algn="just">
              <a:lnSpc>
                <a:spcPct val="115000"/>
              </a:lnSpc>
              <a:spcAft>
                <a:spcPts val="0"/>
              </a:spcAft>
            </a:pPr>
            <a:r>
              <a:rPr lang="en-US" sz="1400" dirty="0">
                <a:latin typeface="Times New Roman"/>
                <a:ea typeface="Calibri"/>
                <a:cs typeface="Times New Roman"/>
              </a:rPr>
              <a:t>2. To improve the system of medical examinations of vehicle drivers as well as of persons aiming to become drivers by the way of:</a:t>
            </a:r>
          </a:p>
          <a:p>
            <a:pPr indent="540385" algn="just">
              <a:lnSpc>
                <a:spcPct val="115000"/>
              </a:lnSpc>
              <a:spcAft>
                <a:spcPts val="0"/>
              </a:spcAft>
            </a:pPr>
            <a:r>
              <a:rPr lang="en-US" sz="1400" dirty="0">
                <a:latin typeface="Times New Roman"/>
                <a:ea typeface="Calibri"/>
                <a:cs typeface="Times New Roman"/>
              </a:rPr>
              <a:t>- improving of standards and methodology being used during medical examinations for vehicle drivers as well as of persons aiming to become drivers;</a:t>
            </a:r>
          </a:p>
          <a:p>
            <a:pPr indent="540385" algn="just">
              <a:lnSpc>
                <a:spcPct val="115000"/>
              </a:lnSpc>
              <a:spcAft>
                <a:spcPts val="0"/>
              </a:spcAft>
            </a:pPr>
            <a:r>
              <a:rPr lang="en-US" sz="1400" dirty="0">
                <a:latin typeface="Times New Roman"/>
                <a:ea typeface="Calibri"/>
                <a:cs typeface="Times New Roman"/>
              </a:rPr>
              <a:t>- formation of scientific basis and elaboration of criteria determining </a:t>
            </a:r>
            <a:r>
              <a:rPr lang="en-US" sz="1400" dirty="0" err="1">
                <a:latin typeface="Times New Roman"/>
                <a:ea typeface="Calibri"/>
                <a:cs typeface="Times New Roman"/>
              </a:rPr>
              <a:t>psychophysiologic</a:t>
            </a:r>
            <a:r>
              <a:rPr lang="en-US" sz="1400" dirty="0">
                <a:latin typeface="Times New Roman"/>
                <a:ea typeface="Calibri"/>
                <a:cs typeface="Times New Roman"/>
              </a:rPr>
              <a:t> features of drivers which can lead to occupational diseases, elaboration of measures for prophylaxis and rehabilitation aiming to decrease the risqué factors of such diseases;</a:t>
            </a:r>
          </a:p>
          <a:p>
            <a:pPr indent="540385" algn="just">
              <a:lnSpc>
                <a:spcPct val="115000"/>
              </a:lnSpc>
              <a:spcAft>
                <a:spcPts val="0"/>
              </a:spcAft>
            </a:pPr>
            <a:r>
              <a:rPr lang="en-US" sz="1400" dirty="0">
                <a:latin typeface="Times New Roman"/>
                <a:ea typeface="Calibri"/>
                <a:cs typeface="Times New Roman"/>
              </a:rPr>
              <a:t>- elaboration of scientific basis for determination of minimal requirements concerning physical and mental suitability for vehicle driving during primary and repeatable medical examinations of drivers and persons aiming to become drivers;</a:t>
            </a:r>
          </a:p>
          <a:p>
            <a:pPr indent="540385" algn="just">
              <a:lnSpc>
                <a:spcPct val="115000"/>
              </a:lnSpc>
              <a:spcAft>
                <a:spcPts val="0"/>
              </a:spcAft>
            </a:pPr>
            <a:r>
              <a:rPr lang="en-US" sz="1400" dirty="0">
                <a:latin typeface="Times New Roman"/>
                <a:ea typeface="Calibri"/>
                <a:cs typeface="Times New Roman"/>
              </a:rPr>
              <a:t>- introduction of work quality management concerning medical examinations of drivers and persons aiming to become drivers.</a:t>
            </a:r>
          </a:p>
          <a:p>
            <a:pPr indent="540385" algn="just">
              <a:lnSpc>
                <a:spcPct val="115000"/>
              </a:lnSpc>
              <a:spcAft>
                <a:spcPts val="0"/>
              </a:spcAft>
            </a:pPr>
            <a:r>
              <a:rPr lang="en-US" sz="1400" dirty="0">
                <a:latin typeface="Times New Roman"/>
                <a:ea typeface="Calibri"/>
                <a:cs typeface="Times New Roman"/>
              </a:rPr>
              <a:t>3. To elaborate and to realize the system and the order of psychophysiological testing and evaluation of presence in humans of psychophysiological qualities being especially important for safe vehicle driving and passengers and luggage transportation .</a:t>
            </a:r>
          </a:p>
          <a:p>
            <a:pPr indent="540385" algn="just">
              <a:lnSpc>
                <a:spcPct val="115000"/>
              </a:lnSpc>
              <a:spcAft>
                <a:spcPts val="0"/>
              </a:spcAft>
            </a:pPr>
            <a:r>
              <a:rPr lang="en-US" sz="1400" dirty="0">
                <a:latin typeface="Times New Roman"/>
                <a:ea typeface="Calibri"/>
                <a:cs typeface="Times New Roman"/>
              </a:rPr>
              <a:t>4. To organize on the territory of vehicle stands and rest areas in all district centers, large cities, and control stations where vehicles with passengers and luggage are to be let by, regional networks of medical centers for vehicle drivers control.</a:t>
            </a:r>
          </a:p>
          <a:p>
            <a:pPr indent="540385" algn="just">
              <a:lnSpc>
                <a:spcPct val="115000"/>
              </a:lnSpc>
              <a:spcAft>
                <a:spcPts val="0"/>
              </a:spcAft>
            </a:pPr>
            <a:r>
              <a:rPr lang="en-US" sz="1400" dirty="0">
                <a:latin typeface="Times New Roman"/>
                <a:ea typeface="Calibri"/>
                <a:cs typeface="Times New Roman"/>
              </a:rPr>
              <a:t>Because of realization of anti-terrorist action in Ukraine, it is especially important to improve the system of preparation for driver candidates, drivers, and other participants of </a:t>
            </a:r>
          </a:p>
          <a:p>
            <a:pPr indent="540385" algn="just">
              <a:lnSpc>
                <a:spcPct val="115000"/>
              </a:lnSpc>
              <a:spcAft>
                <a:spcPts val="0"/>
              </a:spcAft>
            </a:pPr>
            <a:r>
              <a:rPr lang="en-US" sz="1400" dirty="0">
                <a:latin typeface="Times New Roman"/>
                <a:ea typeface="Calibri"/>
                <a:cs typeface="Times New Roman"/>
              </a:rPr>
              <a:t>road traffic, to perfect the health care for RTA victims, interactions with responsible central executive authority representatives, with institutions and organizations of different ownership realizing the vehicle transportation of passengers and luggage; the better organization of this process will help to increase the level of competence for drivers and persons aiming to become drivers. </a:t>
            </a:r>
          </a:p>
          <a:p>
            <a:pPr indent="540385" algn="just">
              <a:lnSpc>
                <a:spcPct val="115000"/>
              </a:lnSpc>
              <a:spcAft>
                <a:spcPts val="0"/>
              </a:spcAft>
            </a:pPr>
            <a:endParaRPr lang="ru-RU" sz="1400" dirty="0">
              <a:ea typeface="Calibri"/>
              <a:cs typeface="Times New Roman"/>
            </a:endParaRPr>
          </a:p>
        </p:txBody>
      </p:sp>
    </p:spTree>
    <p:extLst>
      <p:ext uri="{BB962C8B-B14F-4D97-AF65-F5344CB8AC3E}">
        <p14:creationId xmlns:p14="http://schemas.microsoft.com/office/powerpoint/2010/main" val="11076239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2580</TotalTime>
  <Words>3402</Words>
  <Application>Microsoft Office PowerPoint</Application>
  <PresentationFormat>Экран (4:3)</PresentationFormat>
  <Paragraphs>170</Paragraphs>
  <Slides>22</Slides>
  <Notes>1</Notes>
  <HiddenSlides>0</HiddenSlides>
  <MMClips>0</MMClips>
  <ScaleCrop>false</ScaleCrop>
  <HeadingPairs>
    <vt:vector size="4" baseType="variant">
      <vt:variant>
        <vt:lpstr>Тема</vt:lpstr>
      </vt:variant>
      <vt:variant>
        <vt:i4>5</vt:i4>
      </vt:variant>
      <vt:variant>
        <vt:lpstr>Заголовки слайдов</vt:lpstr>
      </vt:variant>
      <vt:variant>
        <vt:i4>22</vt:i4>
      </vt:variant>
    </vt:vector>
  </HeadingPairs>
  <TitlesOfParts>
    <vt:vector size="27" baseType="lpstr">
      <vt:lpstr>Тема Office</vt:lpstr>
      <vt:lpstr>1_Тема Office</vt:lpstr>
      <vt:lpstr>2_Тема Office</vt:lpstr>
      <vt:lpstr>3_Тема Office</vt:lpstr>
      <vt:lpstr>4_Тема Office</vt:lpstr>
      <vt:lpstr>Презентация PowerPoint</vt:lpstr>
      <vt:lpstr>Презентация PowerPoint</vt:lpstr>
      <vt:lpstr>Week of the Road Traffic Safety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Coordinator of the Week of Road Traffic Safety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MOZ7</cp:lastModifiedBy>
  <cp:revision>116</cp:revision>
  <dcterms:created xsi:type="dcterms:W3CDTF">2016-06-06T05:52:06Z</dcterms:created>
  <dcterms:modified xsi:type="dcterms:W3CDTF">2016-06-30T14:32:51Z</dcterms:modified>
</cp:coreProperties>
</file>