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handoutMasterIdLst>
    <p:handoutMasterId r:id="rId18"/>
  </p:handoutMasterIdLst>
  <p:sldIdLst>
    <p:sldId id="265" r:id="rId2"/>
    <p:sldId id="259" r:id="rId3"/>
    <p:sldId id="323" r:id="rId4"/>
    <p:sldId id="326" r:id="rId5"/>
    <p:sldId id="330" r:id="rId6"/>
    <p:sldId id="327" r:id="rId7"/>
    <p:sldId id="329" r:id="rId8"/>
    <p:sldId id="328" r:id="rId9"/>
    <p:sldId id="331" r:id="rId10"/>
    <p:sldId id="332" r:id="rId11"/>
    <p:sldId id="333" r:id="rId12"/>
    <p:sldId id="335" r:id="rId13"/>
    <p:sldId id="324" r:id="rId14"/>
    <p:sldId id="334" r:id="rId15"/>
    <p:sldId id="325" r:id="rId16"/>
  </p:sldIdLst>
  <p:sldSz cx="9144000" cy="6858000" type="screen4x3"/>
  <p:notesSz cx="9869488" cy="6735763"/>
  <p:defaultTextStyle>
    <a:defPPr>
      <a:defRPr lang="uk-U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F6A"/>
    <a:srgbClr val="4BB141"/>
    <a:srgbClr val="0E99DE"/>
    <a:srgbClr val="EFAC1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5" d="100"/>
          <a:sy n="95" d="100"/>
        </p:scale>
        <p:origin x="-96" y="-222"/>
      </p:cViewPr>
      <p:guideLst>
        <p:guide orient="horz" pos="2160"/>
        <p:guide pos="2880"/>
      </p:guideLst>
    </p:cSldViewPr>
  </p:slideViewPr>
  <p:notesTextViewPr>
    <p:cViewPr>
      <p:scale>
        <a:sx n="1" d="1"/>
        <a:sy n="1" d="1"/>
      </p:scale>
      <p:origin x="0" y="0"/>
    </p:cViewPr>
  </p:notesTextViewPr>
  <p:sorterViewPr>
    <p:cViewPr>
      <p:scale>
        <a:sx n="124" d="100"/>
        <a:sy n="124" d="100"/>
      </p:scale>
      <p:origin x="0" y="2592"/>
    </p:cViewPr>
  </p:sorterViewPr>
  <p:notesViewPr>
    <p:cSldViewPr>
      <p:cViewPr varScale="1">
        <p:scale>
          <a:sx n="70" d="100"/>
          <a:sy n="70" d="100"/>
        </p:scale>
        <p:origin x="-1812" y="-108"/>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5591175" y="0"/>
            <a:ext cx="4276725" cy="336550"/>
          </a:xfrm>
          <a:prstGeom prst="rect">
            <a:avLst/>
          </a:prstGeom>
        </p:spPr>
        <p:txBody>
          <a:bodyPr vert="horz" wrap="square" lIns="89756" tIns="44878" rIns="89756" bIns="44878" numCol="1" anchor="t" anchorCtr="0" compatLnSpc="1">
            <a:prstTxWarp prst="textNoShape">
              <a:avLst/>
            </a:prstTxWarp>
          </a:bodyPr>
          <a:lstStyle>
            <a:lvl1pPr algn="r">
              <a:defRPr sz="1200">
                <a:cs typeface="Arial" pitchFamily="34" charset="0"/>
              </a:defRPr>
            </a:lvl1pPr>
          </a:lstStyle>
          <a:p>
            <a:pPr>
              <a:defRPr/>
            </a:pPr>
            <a:fld id="{403ABEE3-46BB-4BAD-899C-CBECF0C5E673}" type="datetimeFigureOut">
              <a:rPr lang="uk-UA"/>
              <a:pPr>
                <a:defRPr/>
              </a:pPr>
              <a:t>07.12.2015</a:t>
            </a:fld>
            <a:endParaRPr lang="uk-UA"/>
          </a:p>
        </p:txBody>
      </p:sp>
      <p:sp>
        <p:nvSpPr>
          <p:cNvPr id="5" name="Номер слайда 4"/>
          <p:cNvSpPr>
            <a:spLocks noGrp="1"/>
          </p:cNvSpPr>
          <p:nvPr>
            <p:ph type="sldNum" sz="quarter" idx="3"/>
          </p:nvPr>
        </p:nvSpPr>
        <p:spPr>
          <a:xfrm>
            <a:off x="5591175" y="6397625"/>
            <a:ext cx="4276725" cy="336550"/>
          </a:xfrm>
          <a:prstGeom prst="rect">
            <a:avLst/>
          </a:prstGeom>
        </p:spPr>
        <p:txBody>
          <a:bodyPr vert="horz" wrap="square" lIns="89756" tIns="44878" rIns="89756" bIns="44878" numCol="1" anchor="b" anchorCtr="0" compatLnSpc="1">
            <a:prstTxWarp prst="textNoShape">
              <a:avLst/>
            </a:prstTxWarp>
          </a:bodyPr>
          <a:lstStyle>
            <a:lvl1pPr algn="r">
              <a:defRPr sz="1200">
                <a:cs typeface="Arial" pitchFamily="34" charset="0"/>
              </a:defRPr>
            </a:lvl1pPr>
          </a:lstStyle>
          <a:p>
            <a:pPr>
              <a:defRPr/>
            </a:pPr>
            <a:fld id="{757D5619-9659-476C-A0C6-4AC6AE31BD24}" type="slidenum">
              <a:rPr lang="uk-UA"/>
              <a:pPr>
                <a:defRPr/>
              </a:pPr>
              <a:t>‹#›</a:t>
            </a:fld>
            <a:endParaRPr lang="uk-UA"/>
          </a:p>
        </p:txBody>
      </p:sp>
    </p:spTree>
    <p:extLst>
      <p:ext uri="{BB962C8B-B14F-4D97-AF65-F5344CB8AC3E}">
        <p14:creationId xmlns:p14="http://schemas.microsoft.com/office/powerpoint/2010/main" val="3559978716"/>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6725" cy="336550"/>
          </a:xfrm>
          <a:prstGeom prst="rect">
            <a:avLst/>
          </a:prstGeom>
        </p:spPr>
        <p:txBody>
          <a:bodyPr vert="horz" wrap="square" lIns="94836" tIns="47418" rIns="94836" bIns="47418" numCol="1" anchor="t" anchorCtr="0" compatLnSpc="1">
            <a:prstTxWarp prst="textNoShape">
              <a:avLst/>
            </a:prstTxWarp>
          </a:bodyPr>
          <a:lstStyle>
            <a:lvl1pPr>
              <a:defRPr sz="1300">
                <a:latin typeface="Calibri" pitchFamily="34" charset="0"/>
                <a:ea typeface="+mn-ea"/>
                <a:cs typeface="+mn-cs"/>
              </a:defRPr>
            </a:lvl1pPr>
          </a:lstStyle>
          <a:p>
            <a:pPr>
              <a:defRPr/>
            </a:pPr>
            <a:endParaRPr lang="ru-RU"/>
          </a:p>
        </p:txBody>
      </p:sp>
      <p:sp>
        <p:nvSpPr>
          <p:cNvPr id="3" name="Дата 2"/>
          <p:cNvSpPr>
            <a:spLocks noGrp="1"/>
          </p:cNvSpPr>
          <p:nvPr>
            <p:ph type="dt" idx="1"/>
          </p:nvPr>
        </p:nvSpPr>
        <p:spPr>
          <a:xfrm>
            <a:off x="5589588" y="0"/>
            <a:ext cx="4278312" cy="336550"/>
          </a:xfrm>
          <a:prstGeom prst="rect">
            <a:avLst/>
          </a:prstGeom>
        </p:spPr>
        <p:txBody>
          <a:bodyPr vert="horz" wrap="square" lIns="94836" tIns="47418" rIns="94836" bIns="47418" numCol="1" anchor="t" anchorCtr="0" compatLnSpc="1">
            <a:prstTxWarp prst="textNoShape">
              <a:avLst/>
            </a:prstTxWarp>
          </a:bodyPr>
          <a:lstStyle>
            <a:lvl1pPr algn="r">
              <a:defRPr sz="1300">
                <a:cs typeface="Arial" pitchFamily="34" charset="0"/>
              </a:defRPr>
            </a:lvl1pPr>
          </a:lstStyle>
          <a:p>
            <a:pPr>
              <a:defRPr/>
            </a:pPr>
            <a:fld id="{CB4C1C8E-7A44-4659-89BE-167A9AC036FE}" type="datetimeFigureOut">
              <a:rPr lang="ru-RU"/>
              <a:pPr>
                <a:defRPr/>
              </a:pPr>
              <a:t>07.12.2015</a:t>
            </a:fld>
            <a:endParaRPr lang="ru-RU"/>
          </a:p>
        </p:txBody>
      </p:sp>
      <p:sp>
        <p:nvSpPr>
          <p:cNvPr id="4" name="Образ слайда 3"/>
          <p:cNvSpPr>
            <a:spLocks noGrp="1" noRot="1" noChangeAspect="1"/>
          </p:cNvSpPr>
          <p:nvPr>
            <p:ph type="sldImg" idx="2"/>
          </p:nvPr>
        </p:nvSpPr>
        <p:spPr>
          <a:xfrm>
            <a:off x="3251200" y="504825"/>
            <a:ext cx="3367088" cy="2524125"/>
          </a:xfrm>
          <a:prstGeom prst="rect">
            <a:avLst/>
          </a:prstGeom>
          <a:noFill/>
          <a:ln w="12700">
            <a:solidFill>
              <a:prstClr val="black"/>
            </a:solidFill>
          </a:ln>
        </p:spPr>
        <p:txBody>
          <a:bodyPr vert="horz" lIns="94836" tIns="47418" rIns="94836" bIns="47418" rtlCol="0" anchor="ctr"/>
          <a:lstStyle/>
          <a:p>
            <a:pPr lvl="0"/>
            <a:endParaRPr lang="ru-RU" noProof="0"/>
          </a:p>
        </p:txBody>
      </p:sp>
      <p:sp>
        <p:nvSpPr>
          <p:cNvPr id="5" name="Заметки 4"/>
          <p:cNvSpPr>
            <a:spLocks noGrp="1"/>
          </p:cNvSpPr>
          <p:nvPr>
            <p:ph type="body" sz="quarter" idx="3"/>
          </p:nvPr>
        </p:nvSpPr>
        <p:spPr>
          <a:xfrm>
            <a:off x="987425" y="3198813"/>
            <a:ext cx="7894638" cy="3032125"/>
          </a:xfrm>
          <a:prstGeom prst="rect">
            <a:avLst/>
          </a:prstGeom>
        </p:spPr>
        <p:txBody>
          <a:bodyPr vert="horz" wrap="square" lIns="94836" tIns="47418" rIns="94836" bIns="47418"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smtClean="0"/>
          </a:p>
        </p:txBody>
      </p:sp>
      <p:sp>
        <p:nvSpPr>
          <p:cNvPr id="6" name="Нижний колонтитул 5"/>
          <p:cNvSpPr>
            <a:spLocks noGrp="1"/>
          </p:cNvSpPr>
          <p:nvPr>
            <p:ph type="ftr" sz="quarter" idx="4"/>
          </p:nvPr>
        </p:nvSpPr>
        <p:spPr>
          <a:xfrm>
            <a:off x="0" y="6397625"/>
            <a:ext cx="4276725" cy="336550"/>
          </a:xfrm>
          <a:prstGeom prst="rect">
            <a:avLst/>
          </a:prstGeom>
        </p:spPr>
        <p:txBody>
          <a:bodyPr vert="horz" wrap="square" lIns="94836" tIns="47418" rIns="94836" bIns="47418" numCol="1" anchor="b" anchorCtr="0" compatLnSpc="1">
            <a:prstTxWarp prst="textNoShape">
              <a:avLst/>
            </a:prstTxWarp>
          </a:bodyPr>
          <a:lstStyle>
            <a:lvl1pPr>
              <a:defRPr sz="1300">
                <a:latin typeface="Calibri" pitchFamily="34" charset="0"/>
                <a:ea typeface="+mn-ea"/>
                <a:cs typeface="+mn-cs"/>
              </a:defRPr>
            </a:lvl1pPr>
          </a:lstStyle>
          <a:p>
            <a:pPr>
              <a:defRPr/>
            </a:pPr>
            <a:endParaRPr lang="ru-RU"/>
          </a:p>
        </p:txBody>
      </p:sp>
      <p:sp>
        <p:nvSpPr>
          <p:cNvPr id="7" name="Номер слайда 6"/>
          <p:cNvSpPr>
            <a:spLocks noGrp="1"/>
          </p:cNvSpPr>
          <p:nvPr>
            <p:ph type="sldNum" sz="quarter" idx="5"/>
          </p:nvPr>
        </p:nvSpPr>
        <p:spPr>
          <a:xfrm>
            <a:off x="5589588" y="6397625"/>
            <a:ext cx="4278312" cy="336550"/>
          </a:xfrm>
          <a:prstGeom prst="rect">
            <a:avLst/>
          </a:prstGeom>
        </p:spPr>
        <p:txBody>
          <a:bodyPr vert="horz" wrap="square" lIns="94836" tIns="47418" rIns="94836" bIns="47418" numCol="1" anchor="b" anchorCtr="0" compatLnSpc="1">
            <a:prstTxWarp prst="textNoShape">
              <a:avLst/>
            </a:prstTxWarp>
          </a:bodyPr>
          <a:lstStyle>
            <a:lvl1pPr algn="r">
              <a:defRPr sz="1300">
                <a:cs typeface="Arial" pitchFamily="34" charset="0"/>
              </a:defRPr>
            </a:lvl1pPr>
          </a:lstStyle>
          <a:p>
            <a:pPr>
              <a:defRPr/>
            </a:pPr>
            <a:fld id="{28F386B9-4B6C-418F-B353-43F9009E6DEB}" type="slidenum">
              <a:rPr lang="ru-RU"/>
              <a:pPr>
                <a:defRPr/>
              </a:pPr>
              <a:t>‹#›</a:t>
            </a:fld>
            <a:endParaRPr lang="ru-RU"/>
          </a:p>
        </p:txBody>
      </p:sp>
    </p:spTree>
    <p:extLst>
      <p:ext uri="{BB962C8B-B14F-4D97-AF65-F5344CB8AC3E}">
        <p14:creationId xmlns:p14="http://schemas.microsoft.com/office/powerpoint/2010/main" val="27747279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defTabSz="457200"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a:lstStyle/>
          <a:p>
            <a:pPr eaLnBrk="1" hangingPunct="1">
              <a:spcBef>
                <a:spcPct val="0"/>
              </a:spcBef>
            </a:pPr>
            <a:endParaRPr kumimoji="0" lang="ru-RU" smtClean="0"/>
          </a:p>
        </p:txBody>
      </p:sp>
      <p:sp>
        <p:nvSpPr>
          <p:cNvPr id="17411" name="Номер слайда 3"/>
          <p:cNvSpPr>
            <a:spLocks noGrp="1"/>
          </p:cNvSpPr>
          <p:nvPr>
            <p:ph type="sldNum" sz="quarter" idx="5"/>
          </p:nvPr>
        </p:nvSpPr>
        <p:spPr bwMode="auto">
          <a:noFill/>
          <a:ln>
            <a:miter lim="800000"/>
            <a:headEnd/>
            <a:tailEnd/>
          </a:ln>
        </p:spPr>
        <p:txBody>
          <a:bodyPr/>
          <a:lstStyle/>
          <a:p>
            <a:fld id="{C021DA07-D86C-481B-94EC-8C88D58F7E0C}" type="slidenum">
              <a:rPr lang="ru-RU" smtClean="0">
                <a:cs typeface="Arial" charset="0"/>
              </a:rPr>
              <a:pPr/>
              <a:t>2</a:t>
            </a:fld>
            <a:endParaRPr 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noTextEdi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a:lstStyle/>
          <a:p>
            <a:endParaRPr lang="ru-RU" smtClean="0"/>
          </a:p>
        </p:txBody>
      </p:sp>
      <p:sp>
        <p:nvSpPr>
          <p:cNvPr id="36867"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153C7D89-466B-4387-8061-3C0603937B38}" type="slidenum">
              <a:rPr lang="ru-RU" sz="1300"/>
              <a:pPr algn="r"/>
              <a:t>12</a:t>
            </a:fld>
            <a:endParaRPr lang="ru-RU"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noTextEdi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a:lstStyle/>
          <a:p>
            <a:endParaRPr lang="ru-RU" smtClean="0"/>
          </a:p>
        </p:txBody>
      </p:sp>
      <p:sp>
        <p:nvSpPr>
          <p:cNvPr id="39939"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0D91BBEC-CC34-4073-BD6F-5DBF49252218}" type="slidenum">
              <a:rPr lang="ru-RU" sz="1300"/>
              <a:pPr algn="r"/>
              <a:t>14</a:t>
            </a:fld>
            <a:endParaRPr lang="ru-RU"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a:lstStyle/>
          <a:p>
            <a:endParaRPr lang="ru-RU" smtClean="0"/>
          </a:p>
        </p:txBody>
      </p:sp>
      <p:sp>
        <p:nvSpPr>
          <p:cNvPr id="20483" name="Номер слайда 3"/>
          <p:cNvSpPr>
            <a:spLocks noGrp="1"/>
          </p:cNvSpPr>
          <p:nvPr>
            <p:ph type="sldNum" sz="quarter" idx="5"/>
          </p:nvPr>
        </p:nvSpPr>
        <p:spPr bwMode="auto">
          <a:noFill/>
          <a:ln>
            <a:miter lim="800000"/>
            <a:headEnd/>
            <a:tailEnd/>
          </a:ln>
        </p:spPr>
        <p:txBody>
          <a:bodyPr/>
          <a:lstStyle/>
          <a:p>
            <a:fld id="{9C22B6A2-76B5-4373-94DC-B21AA956283F}" type="slidenum">
              <a:rPr lang="ru-RU" smtClean="0">
                <a:cs typeface="Arial" charset="0"/>
              </a:rPr>
              <a:pPr/>
              <a:t>4</a:t>
            </a:fld>
            <a:endParaRPr 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a:lstStyle/>
          <a:p>
            <a:endParaRPr lang="ru-RU" smtClean="0"/>
          </a:p>
        </p:txBody>
      </p:sp>
      <p:sp>
        <p:nvSpPr>
          <p:cNvPr id="22531"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219D7F20-2E3C-468F-896D-463F0D0AACF8}" type="slidenum">
              <a:rPr lang="ru-RU" sz="1300"/>
              <a:pPr algn="r"/>
              <a:t>5</a:t>
            </a:fld>
            <a:endParaRPr lang="ru-RU"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a:lstStyle/>
          <a:p>
            <a:endParaRPr lang="ru-RU" smtClean="0"/>
          </a:p>
        </p:txBody>
      </p:sp>
      <p:sp>
        <p:nvSpPr>
          <p:cNvPr id="24579" name="Номер слайда 3"/>
          <p:cNvSpPr>
            <a:spLocks noGrp="1"/>
          </p:cNvSpPr>
          <p:nvPr>
            <p:ph type="sldNum" sz="quarter" idx="5"/>
          </p:nvPr>
        </p:nvSpPr>
        <p:spPr bwMode="auto">
          <a:noFill/>
          <a:ln>
            <a:miter lim="800000"/>
            <a:headEnd/>
            <a:tailEnd/>
          </a:ln>
        </p:spPr>
        <p:txBody>
          <a:bodyPr/>
          <a:lstStyle/>
          <a:p>
            <a:fld id="{6A650266-0687-4CC8-9E5E-9C2FCD1CAAE5}" type="slidenum">
              <a:rPr lang="ru-RU" smtClean="0">
                <a:cs typeface="Arial" charset="0"/>
              </a:rPr>
              <a:pPr/>
              <a:t>6</a:t>
            </a:fld>
            <a:endParaRPr 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a:lstStyle/>
          <a:p>
            <a:endParaRPr lang="ru-RU" smtClean="0"/>
          </a:p>
        </p:txBody>
      </p:sp>
      <p:sp>
        <p:nvSpPr>
          <p:cNvPr id="26627" name="Номер слайда 3"/>
          <p:cNvSpPr>
            <a:spLocks noGrp="1"/>
          </p:cNvSpPr>
          <p:nvPr>
            <p:ph type="sldNum" sz="quarter" idx="5"/>
          </p:nvPr>
        </p:nvSpPr>
        <p:spPr bwMode="auto">
          <a:noFill/>
          <a:ln>
            <a:miter lim="800000"/>
            <a:headEnd/>
            <a:tailEnd/>
          </a:ln>
        </p:spPr>
        <p:txBody>
          <a:bodyPr/>
          <a:lstStyle/>
          <a:p>
            <a:fld id="{C72024AE-FE31-49CC-8266-804126BADEE8}" type="slidenum">
              <a:rPr lang="ru-RU" smtClean="0">
                <a:cs typeface="Arial" charset="0"/>
              </a:rPr>
              <a:pPr/>
              <a:t>7</a:t>
            </a:fld>
            <a:endParaRPr 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a:lstStyle/>
          <a:p>
            <a:endParaRPr lang="ru-RU" smtClean="0"/>
          </a:p>
        </p:txBody>
      </p:sp>
      <p:sp>
        <p:nvSpPr>
          <p:cNvPr id="28675" name="Номер слайда 3"/>
          <p:cNvSpPr>
            <a:spLocks noGrp="1"/>
          </p:cNvSpPr>
          <p:nvPr>
            <p:ph type="sldNum" sz="quarter" idx="5"/>
          </p:nvPr>
        </p:nvSpPr>
        <p:spPr bwMode="auto">
          <a:noFill/>
          <a:ln>
            <a:miter lim="800000"/>
            <a:headEnd/>
            <a:tailEnd/>
          </a:ln>
        </p:spPr>
        <p:txBody>
          <a:bodyPr/>
          <a:lstStyle/>
          <a:p>
            <a:fld id="{B88B2D5D-BB2A-4DD4-A28A-0F33D90A88AE}" type="slidenum">
              <a:rPr lang="ru-RU" smtClean="0">
                <a:cs typeface="Arial" charset="0"/>
              </a:rPr>
              <a:pPr/>
              <a:t>8</a:t>
            </a:fld>
            <a:endParaRPr 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a:lstStyle/>
          <a:p>
            <a:endParaRPr lang="ru-RU" smtClean="0"/>
          </a:p>
        </p:txBody>
      </p:sp>
      <p:sp>
        <p:nvSpPr>
          <p:cNvPr id="30723"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7F6DCB98-1BFF-4121-9E5B-E3F494680F90}" type="slidenum">
              <a:rPr lang="ru-RU" sz="1300"/>
              <a:pPr algn="r"/>
              <a:t>9</a:t>
            </a:fld>
            <a:endParaRPr lang="ru-RU"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a:lstStyle/>
          <a:p>
            <a:endParaRPr lang="ru-RU" smtClean="0"/>
          </a:p>
        </p:txBody>
      </p:sp>
      <p:sp>
        <p:nvSpPr>
          <p:cNvPr id="32771"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DA23DE13-2A89-4452-8601-48263D196569}" type="slidenum">
              <a:rPr lang="ru-RU" sz="1300"/>
              <a:pPr algn="r"/>
              <a:t>10</a:t>
            </a:fld>
            <a:endParaRPr lang="ru-RU"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a:lstStyle/>
          <a:p>
            <a:endParaRPr lang="ru-RU" smtClean="0"/>
          </a:p>
        </p:txBody>
      </p:sp>
      <p:sp>
        <p:nvSpPr>
          <p:cNvPr id="34819" name="Номер слайда 3"/>
          <p:cNvSpPr txBox="1">
            <a:spLocks noGrp="1"/>
          </p:cNvSpPr>
          <p:nvPr/>
        </p:nvSpPr>
        <p:spPr bwMode="auto">
          <a:xfrm>
            <a:off x="5589588" y="6397625"/>
            <a:ext cx="4278312" cy="336550"/>
          </a:xfrm>
          <a:prstGeom prst="rect">
            <a:avLst/>
          </a:prstGeom>
          <a:noFill/>
          <a:ln w="9525">
            <a:noFill/>
            <a:miter lim="800000"/>
            <a:headEnd/>
            <a:tailEnd/>
          </a:ln>
        </p:spPr>
        <p:txBody>
          <a:bodyPr lIns="94836" tIns="47418" rIns="94836" bIns="47418" anchor="b"/>
          <a:lstStyle/>
          <a:p>
            <a:pPr algn="r"/>
            <a:fld id="{B64C0B7A-1DFD-4594-A1CD-6E3F1ABB2E6A}" type="slidenum">
              <a:rPr lang="ru-RU" sz="1300"/>
              <a:pPr algn="r"/>
              <a:t>11</a:t>
            </a:fld>
            <a:endParaRPr lang="ru-RU"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A35ADB7-BF54-4D0E-9D6E-4DC46FDB7275}" type="datetimeFigureOut">
              <a:rPr lang="uk-UA"/>
              <a:pPr>
                <a:defRPr/>
              </a:pPr>
              <a:t>07.12.2015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7CF6A8-9B4A-4464-BE19-9AF10EDBB005}"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0E1577F-37E9-4D78-AD0D-1D8DDDA67EEA}" type="datetimeFigureOut">
              <a:rPr lang="uk-UA"/>
              <a:pPr>
                <a:defRPr/>
              </a:pPr>
              <a:t>07.12.2015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52F4C2-72CB-4B32-832E-8DD9C980B3B6}"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3F0B00-F534-4E2A-AB33-D1F943BB02FA}" type="datetimeFigureOut">
              <a:rPr lang="uk-UA"/>
              <a:pPr>
                <a:defRPr/>
              </a:pPr>
              <a:t>07.12.2015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8296-AE81-4D7F-B97E-40A69754AD79}"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FA3DA67-B26E-46DC-933C-FB8E4556F5B9}" type="datetimeFigureOut">
              <a:rPr lang="uk-UA"/>
              <a:pPr>
                <a:defRPr/>
              </a:pPr>
              <a:t>07.12.2015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D33555-BCDA-4483-A286-6A1FB1EEB032}"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8E9DCC-756B-422E-ADF3-2E9F3396EF2C}" type="datetimeFigureOut">
              <a:rPr lang="uk-UA"/>
              <a:pPr>
                <a:defRPr/>
              </a:pPr>
              <a:t>07.12.2015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51A5B-BC9A-45E9-86D0-D4F120B40BBE}"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9925D601-33E2-40BB-B96F-1C9C86CA0855}" type="datetimeFigureOut">
              <a:rPr lang="uk-UA"/>
              <a:pPr>
                <a:defRPr/>
              </a:pPr>
              <a:t>07.12.2015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D6FB6-4B42-4A28-9C77-7CE34D93C0BC}"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01FA6214-D264-4C97-B151-542C6270C213}" type="datetimeFigureOut">
              <a:rPr lang="uk-UA"/>
              <a:pPr>
                <a:defRPr/>
              </a:pPr>
              <a:t>07.12.2015</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41D9A1C-8F5D-4710-9486-BE98965CF156}"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4A9CCC0-05F3-42AA-9BA3-F31659693893}" type="datetimeFigureOut">
              <a:rPr lang="uk-UA"/>
              <a:pPr>
                <a:defRPr/>
              </a:pPr>
              <a:t>07.12.2015</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B4BFB6-B308-4DDF-ABCD-62F5464CC349}"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BCB21F-D787-49A6-B775-0D3DA54D8788}" type="datetimeFigureOut">
              <a:rPr lang="uk-UA"/>
              <a:pPr>
                <a:defRPr/>
              </a:pPr>
              <a:t>07.12.2015</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E3DC54-E6FA-466C-BEFC-2AF5C82A6F35}"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92263-360A-420B-AC5D-AC2FE52253BF}" type="datetimeFigureOut">
              <a:rPr lang="uk-UA"/>
              <a:pPr>
                <a:defRPr/>
              </a:pPr>
              <a:t>07.12.2015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1B16B-A85B-44C7-B3C6-C2D9775AEEFC}"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AD12B1-BD26-4CF6-AFE5-966A855AFDFF}" type="datetimeFigureOut">
              <a:rPr lang="uk-UA"/>
              <a:pPr>
                <a:defRPr/>
              </a:pPr>
              <a:t>07.12.2015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2FA07-3F60-4AE9-B53B-3CA286CA955B}"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fld id="{71024E18-BC9D-497A-952B-73279FE476B7}" type="datetimeFigureOut">
              <a:rPr lang="uk-UA"/>
              <a:pPr>
                <a:defRPr/>
              </a:pPr>
              <a:t>07.12.2015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FEA5A1F5-DBB1-406D-9FD9-42A885165E4B}"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acebook.com/tbdrua" TargetMode="External"/><Relationship Id="rId2" Type="http://schemas.openxmlformats.org/officeDocument/2006/relationships/hyperlink" Target="http://www.umcbdr.com.ua/" TargetMode="Externa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9738" y="2322513"/>
            <a:ext cx="8207375" cy="204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smtClean="0">
                <a:solidFill>
                  <a:srgbClr val="1F2F6A"/>
                </a:solidFill>
                <a:latin typeface="Arial" charset="0"/>
                <a:ea typeface="Batang"/>
                <a:cs typeface="Batang"/>
              </a:rPr>
              <a:t>WEEK OF ROAD TRAFFIC SAFETY</a:t>
            </a:r>
            <a:endParaRPr lang="ru-RU" sz="2800" b="1" dirty="0">
              <a:solidFill>
                <a:srgbClr val="1F2F6A"/>
              </a:solidFill>
              <a:latin typeface="Arial" charset="0"/>
              <a:ea typeface="Batang"/>
              <a:cs typeface="Batang"/>
            </a:endParaRPr>
          </a:p>
          <a:p>
            <a:pPr algn="ctr"/>
            <a:r>
              <a:rPr lang="en-US" sz="2800" b="1" dirty="0">
                <a:solidFill>
                  <a:srgbClr val="1F2F6A"/>
                </a:solidFill>
                <a:latin typeface="Arial" charset="0"/>
                <a:ea typeface="Batang"/>
                <a:cs typeface="Batang"/>
              </a:rPr>
              <a:t>THE 9-15th OF NOVEMBER 2015</a:t>
            </a:r>
            <a:endParaRPr lang="ru-RU" sz="2800" b="1" dirty="0">
              <a:solidFill>
                <a:srgbClr val="1F2F6A"/>
              </a:solidFill>
              <a:latin typeface="Arial" charset="0"/>
              <a:ea typeface="Batang"/>
              <a:cs typeface="Batang"/>
            </a:endParaRPr>
          </a:p>
        </p:txBody>
      </p:sp>
      <p:sp>
        <p:nvSpPr>
          <p:cNvPr id="15362" name="Подзаголовок 1"/>
          <p:cNvSpPr>
            <a:spLocks noGrp="1"/>
          </p:cNvSpPr>
          <p:nvPr>
            <p:ph type="subTitle" idx="1"/>
          </p:nvPr>
        </p:nvSpPr>
        <p:spPr>
          <a:xfrm>
            <a:off x="323850" y="5661025"/>
            <a:ext cx="8424863" cy="1008063"/>
          </a:xfrm>
        </p:spPr>
        <p:txBody>
          <a:bodyPr/>
          <a:lstStyle/>
          <a:p>
            <a:pPr eaLnBrk="1" hangingPunct="1"/>
            <a:r>
              <a:rPr kumimoji="0" lang="en-US" sz="1400" b="1" dirty="0" smtClean="0">
                <a:solidFill>
                  <a:srgbClr val="1F2F6A"/>
                </a:solidFill>
                <a:latin typeface="Arial" charset="0"/>
                <a:ea typeface="Batang"/>
                <a:cs typeface="Batang"/>
              </a:rPr>
              <a:t>Organizer</a:t>
            </a:r>
            <a:r>
              <a:rPr kumimoji="0" lang="en-US" sz="1400" b="1" dirty="0">
                <a:solidFill>
                  <a:srgbClr val="1F2F6A"/>
                </a:solidFill>
                <a:latin typeface="Arial" charset="0"/>
                <a:ea typeface="Batang"/>
                <a:cs typeface="Batang"/>
              </a:rPr>
              <a:t>: Ministry of Health of Ukraine</a:t>
            </a:r>
            <a:endParaRPr kumimoji="0" lang="ru-RU" sz="1400" b="1" dirty="0">
              <a:solidFill>
                <a:srgbClr val="1F2F6A"/>
              </a:solidFill>
              <a:latin typeface="Arial" charset="0"/>
              <a:ea typeface="Batang"/>
              <a:cs typeface="Batang"/>
            </a:endParaRPr>
          </a:p>
          <a:p>
            <a:pPr eaLnBrk="1" hangingPunct="1"/>
            <a:r>
              <a:rPr kumimoji="0" lang="en-US" sz="1400" b="1" dirty="0">
                <a:solidFill>
                  <a:srgbClr val="1F2F6A"/>
                </a:solidFill>
                <a:latin typeface="Arial" charset="0"/>
                <a:ea typeface="Batang"/>
                <a:cs typeface="Batang"/>
              </a:rPr>
              <a:t>Coordinator: State Enterprise “Ukrainian Medical Center of Road Traffic Safety and Informational Technologies” of the Ministry of Health of Ukraine</a:t>
            </a:r>
            <a:endParaRPr kumimoji="0" lang="uk-UA" sz="1400" b="1" dirty="0">
              <a:solidFill>
                <a:srgbClr val="1F2F6A"/>
              </a:solidFill>
              <a:latin typeface="Arial" charset="0"/>
              <a:ea typeface="Batang"/>
              <a:cs typeface="Batang"/>
            </a:endParaRPr>
          </a:p>
        </p:txBody>
      </p:sp>
      <p:pic>
        <p:nvPicPr>
          <p:cNvPr id="15363" name="Рисунок 1"/>
          <p:cNvPicPr>
            <a:picLocks noChangeAspect="1"/>
          </p:cNvPicPr>
          <p:nvPr/>
        </p:nvPicPr>
        <p:blipFill>
          <a:blip r:embed="rId2"/>
          <a:srcRect/>
          <a:stretch>
            <a:fillRect/>
          </a:stretch>
        </p:blipFill>
        <p:spPr bwMode="auto">
          <a:xfrm>
            <a:off x="8027988" y="249238"/>
            <a:ext cx="847725" cy="1163637"/>
          </a:xfrm>
          <a:prstGeom prst="rect">
            <a:avLst/>
          </a:prstGeom>
          <a:noFill/>
          <a:ln w="9525">
            <a:noFill/>
            <a:miter lim="800000"/>
            <a:headEnd/>
            <a:tailEnd/>
          </a:ln>
        </p:spPr>
      </p:pic>
      <p:pic>
        <p:nvPicPr>
          <p:cNvPr id="15364" name="Рисунок 3"/>
          <p:cNvPicPr>
            <a:picLocks noChangeAspect="1"/>
          </p:cNvPicPr>
          <p:nvPr/>
        </p:nvPicPr>
        <p:blipFill>
          <a:blip r:embed="rId3"/>
          <a:srcRect/>
          <a:stretch>
            <a:fillRect/>
          </a:stretch>
        </p:blipFill>
        <p:spPr bwMode="auto">
          <a:xfrm>
            <a:off x="3635375" y="412750"/>
            <a:ext cx="1863725" cy="928688"/>
          </a:xfrm>
          <a:prstGeom prst="rect">
            <a:avLst/>
          </a:prstGeom>
          <a:noFill/>
          <a:ln w="9525">
            <a:noFill/>
            <a:miter lim="800000"/>
            <a:headEnd/>
            <a:tailEnd/>
          </a:ln>
        </p:spPr>
      </p:pic>
      <p:pic>
        <p:nvPicPr>
          <p:cNvPr id="15365" name="Рисунок 4"/>
          <p:cNvPicPr>
            <a:picLocks noChangeAspect="1"/>
          </p:cNvPicPr>
          <p:nvPr/>
        </p:nvPicPr>
        <p:blipFill>
          <a:blip r:embed="rId4"/>
          <a:srcRect/>
          <a:stretch>
            <a:fillRect/>
          </a:stretch>
        </p:blipFill>
        <p:spPr bwMode="auto">
          <a:xfrm>
            <a:off x="231775" y="241300"/>
            <a:ext cx="1171575"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2"/>
          <p:cNvSpPr>
            <a:spLocks noGrp="1"/>
          </p:cNvSpPr>
          <p:nvPr>
            <p:ph type="title" idx="4294967295"/>
          </p:nvPr>
        </p:nvSpPr>
        <p:spPr>
          <a:xfrm>
            <a:off x="323850" y="53975"/>
            <a:ext cx="8496300" cy="1143000"/>
          </a:xfrm>
        </p:spPr>
        <p:txBody>
          <a:bodyPr/>
          <a:lstStyle/>
          <a:p>
            <a:r>
              <a:rPr lang="en-US" sz="1800" b="1" dirty="0"/>
              <a:t>	</a:t>
            </a:r>
            <a:r>
              <a:rPr kumimoji="0" lang="en-US" sz="1800" b="1" dirty="0">
                <a:solidFill>
                  <a:srgbClr val="1F2F6A"/>
                </a:solidFill>
                <a:latin typeface="Arial" charset="0"/>
              </a:rPr>
              <a:t>The 13th of November 2015	</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Lesson </a:t>
            </a:r>
            <a:r>
              <a:rPr kumimoji="0" lang="uk-UA" sz="1800" b="1" dirty="0" smtClean="0">
                <a:solidFill>
                  <a:srgbClr val="1F2F6A"/>
                </a:solidFill>
                <a:latin typeface="Arial" charset="0"/>
              </a:rPr>
              <a:t>«</a:t>
            </a:r>
            <a:r>
              <a:rPr kumimoji="0" lang="en-US" sz="1800" b="1" dirty="0" smtClean="0">
                <a:solidFill>
                  <a:srgbClr val="1F2F6A"/>
                </a:solidFill>
                <a:latin typeface="Arial" charset="0"/>
              </a:rPr>
              <a:t>Traffic </a:t>
            </a:r>
            <a:r>
              <a:rPr kumimoji="0" lang="en-US" sz="1800" b="1" dirty="0">
                <a:solidFill>
                  <a:srgbClr val="1F2F6A"/>
                </a:solidFill>
                <a:latin typeface="Arial" charset="0"/>
              </a:rPr>
              <a:t>Safety is the Safety for </a:t>
            </a:r>
            <a:r>
              <a:rPr kumimoji="0" lang="en-US" sz="1800" b="1" dirty="0" smtClean="0">
                <a:solidFill>
                  <a:srgbClr val="1F2F6A"/>
                </a:solidFill>
                <a:latin typeface="Arial" charset="0"/>
              </a:rPr>
              <a:t>Life</a:t>
            </a:r>
            <a:r>
              <a:rPr kumimoji="0" lang="uk-UA" sz="1800" b="1" dirty="0" smtClean="0">
                <a:solidFill>
                  <a:srgbClr val="1F2F6A"/>
                </a:solidFill>
                <a:latin typeface="Arial" charset="0"/>
              </a:rPr>
              <a:t>»</a:t>
            </a:r>
            <a:endParaRPr kumimoji="0" lang="ru-RU" sz="1800" b="1" dirty="0">
              <a:solidFill>
                <a:srgbClr val="1F2F6A"/>
              </a:solidFill>
              <a:latin typeface="Arial" charset="0"/>
            </a:endParaRPr>
          </a:p>
        </p:txBody>
      </p:sp>
      <p:sp>
        <p:nvSpPr>
          <p:cNvPr id="31746" name="Объект 3"/>
          <p:cNvSpPr>
            <a:spLocks noGrp="1"/>
          </p:cNvSpPr>
          <p:nvPr>
            <p:ph idx="4294967295"/>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On </a:t>
            </a:r>
            <a:r>
              <a:rPr lang="en-US" sz="1400" dirty="0">
                <a:solidFill>
                  <a:srgbClr val="1F2F6A"/>
                </a:solidFill>
                <a:latin typeface="Arial" charset="0"/>
              </a:rPr>
              <a:t>the </a:t>
            </a:r>
            <a:r>
              <a:rPr lang="en-US" sz="1400" dirty="0" smtClean="0">
                <a:solidFill>
                  <a:srgbClr val="1F2F6A"/>
                </a:solidFill>
                <a:latin typeface="Arial" charset="0"/>
              </a:rPr>
              <a:t>13th </a:t>
            </a:r>
            <a:r>
              <a:rPr lang="en-US" sz="1400" dirty="0">
                <a:solidFill>
                  <a:srgbClr val="1F2F6A"/>
                </a:solidFill>
                <a:latin typeface="Arial" charset="0"/>
              </a:rPr>
              <a:t>of November and during all the Week the lessons convincing that </a:t>
            </a:r>
            <a:r>
              <a:rPr lang="uk-UA" sz="1400" dirty="0" smtClean="0">
                <a:solidFill>
                  <a:srgbClr val="1F2F6A"/>
                </a:solidFill>
                <a:latin typeface="Arial" charset="0"/>
              </a:rPr>
              <a:t>«</a:t>
            </a:r>
            <a:r>
              <a:rPr lang="en-US" sz="1400" dirty="0" smtClean="0">
                <a:solidFill>
                  <a:srgbClr val="1F2F6A"/>
                </a:solidFill>
                <a:latin typeface="Arial" charset="0"/>
              </a:rPr>
              <a:t>Traffic </a:t>
            </a:r>
            <a:r>
              <a:rPr lang="en-US" sz="1400" dirty="0">
                <a:solidFill>
                  <a:srgbClr val="1F2F6A"/>
                </a:solidFill>
                <a:latin typeface="Arial" charset="0"/>
              </a:rPr>
              <a:t>Safety is the Safety for </a:t>
            </a:r>
            <a:r>
              <a:rPr lang="en-US" sz="1400" dirty="0" smtClean="0">
                <a:solidFill>
                  <a:srgbClr val="1F2F6A"/>
                </a:solidFill>
                <a:latin typeface="Arial" charset="0"/>
              </a:rPr>
              <a:t>Life</a:t>
            </a:r>
            <a:r>
              <a:rPr lang="uk-UA" sz="1400" dirty="0" smtClean="0">
                <a:solidFill>
                  <a:srgbClr val="1F2F6A"/>
                </a:solidFill>
                <a:latin typeface="Arial" charset="0"/>
              </a:rPr>
              <a:t>»</a:t>
            </a:r>
            <a:r>
              <a:rPr lang="en-US" sz="1400" dirty="0" smtClean="0">
                <a:solidFill>
                  <a:srgbClr val="1F2F6A"/>
                </a:solidFill>
                <a:latin typeface="Arial" charset="0"/>
              </a:rPr>
              <a:t> </a:t>
            </a:r>
            <a:r>
              <a:rPr lang="en-US" sz="1400" dirty="0">
                <a:solidFill>
                  <a:srgbClr val="1F2F6A"/>
                </a:solidFill>
                <a:latin typeface="Arial" charset="0"/>
              </a:rPr>
              <a:t>passed in all schools of Ukraine. During these lessons representatives of lawful institutions and social communities tried to prove to children the necessity of safe behavior on roads, to show them the profit of self-control and law-abidance. To reach this aim, to secure the real children safety, we are to direct the attention of the whole society to this especially important problem and to convince the children to understand the rules of road. </a:t>
            </a:r>
            <a:r>
              <a:rPr lang="en-US" sz="1400" dirty="0" smtClean="0">
                <a:solidFill>
                  <a:srgbClr val="1F2F6A"/>
                </a:solidFill>
                <a:latin typeface="Arial" charset="0"/>
              </a:rPr>
              <a:t>The </a:t>
            </a:r>
            <a:r>
              <a:rPr lang="en-US" sz="1400" dirty="0">
                <a:solidFill>
                  <a:srgbClr val="1F2F6A"/>
                </a:solidFill>
                <a:latin typeface="Arial" charset="0"/>
              </a:rPr>
              <a:t>children were listening the instructions and had a possibility to watch videos concerning the correct behavior on roads and consequences of imprudence on the pavement. The children received presents – books and flickers; using these flickers the little Ukrainian citizens will be well visible on roads in the darkness.</a:t>
            </a:r>
            <a:endParaRPr lang="ru-RU" sz="1400" dirty="0">
              <a:solidFill>
                <a:srgbClr val="1F2F6A"/>
              </a:solidFill>
              <a:latin typeface="Arial" charset="0"/>
            </a:endParaRPr>
          </a:p>
        </p:txBody>
      </p:sp>
      <p:pic>
        <p:nvPicPr>
          <p:cNvPr id="31747" name="Picture 6" descr="collage"/>
          <p:cNvPicPr>
            <a:picLocks noChangeAspect="1" noChangeArrowheads="1"/>
          </p:cNvPicPr>
          <p:nvPr/>
        </p:nvPicPr>
        <p:blipFill>
          <a:blip r:embed="rId3"/>
          <a:srcRect/>
          <a:stretch>
            <a:fillRect/>
          </a:stretch>
        </p:blipFill>
        <p:spPr bwMode="auto">
          <a:xfrm>
            <a:off x="539750" y="3036888"/>
            <a:ext cx="817245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2"/>
          <p:cNvSpPr>
            <a:spLocks noGrp="1"/>
          </p:cNvSpPr>
          <p:nvPr>
            <p:ph type="title" idx="4294967295"/>
          </p:nvPr>
        </p:nvSpPr>
        <p:spPr>
          <a:xfrm>
            <a:off x="323850" y="53975"/>
            <a:ext cx="8496300"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14th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Public events concerning the children safety on roads</a:t>
            </a:r>
            <a:endParaRPr kumimoji="0" lang="ru-RU" sz="1800" b="1" dirty="0">
              <a:solidFill>
                <a:srgbClr val="1F2F6A"/>
              </a:solidFill>
              <a:latin typeface="Arial" charset="0"/>
            </a:endParaRPr>
          </a:p>
        </p:txBody>
      </p:sp>
      <p:sp>
        <p:nvSpPr>
          <p:cNvPr id="33794" name="Объект 3"/>
          <p:cNvSpPr>
            <a:spLocks noGrp="1"/>
          </p:cNvSpPr>
          <p:nvPr>
            <p:ph idx="4294967295"/>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Public </a:t>
            </a:r>
            <a:r>
              <a:rPr lang="en-US" sz="1400" dirty="0">
                <a:solidFill>
                  <a:srgbClr val="1F2F6A"/>
                </a:solidFill>
                <a:latin typeface="Arial" charset="0"/>
              </a:rPr>
              <a:t>events concerning the children safety on roads took place on the 14th of November in Kyiv and other cities of Ukraine.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programs included a lot of very interesting events – master-classes and first aid teaching, expositions of children works on the traffic safety theme, shows prepared by young inspectors of the traffic safety as well as by children teams “of gay and quick-witted persons”, final stage of the all-Ukrainian competition of designers having elaborated children’s clothes with light-reflecting elements (“A visible child is an alive child”); the children sang songs, played in orchestra, showed amusing tricks; at last the Children Declaration of the Road Traffic Safety was signed. </a:t>
            </a:r>
            <a:endParaRPr lang="ru-RU" sz="1400" dirty="0">
              <a:solidFill>
                <a:srgbClr val="1F2F6A"/>
              </a:solidFill>
              <a:latin typeface="Arial" charset="0"/>
            </a:endParaRPr>
          </a:p>
        </p:txBody>
      </p:sp>
      <p:pic>
        <p:nvPicPr>
          <p:cNvPr id="33795" name="Picture 7" descr="collage"/>
          <p:cNvPicPr>
            <a:picLocks noChangeAspect="1" noChangeArrowheads="1"/>
          </p:cNvPicPr>
          <p:nvPr/>
        </p:nvPicPr>
        <p:blipFill>
          <a:blip r:embed="rId3"/>
          <a:srcRect/>
          <a:stretch>
            <a:fillRect/>
          </a:stretch>
        </p:blipFill>
        <p:spPr bwMode="auto">
          <a:xfrm>
            <a:off x="512763" y="3036888"/>
            <a:ext cx="8162925" cy="375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2"/>
          <p:cNvSpPr>
            <a:spLocks noGrp="1"/>
          </p:cNvSpPr>
          <p:nvPr>
            <p:ph type="title" idx="4294967295"/>
          </p:nvPr>
        </p:nvSpPr>
        <p:spPr>
          <a:xfrm>
            <a:off x="323850" y="53975"/>
            <a:ext cx="8496300" cy="1143000"/>
          </a:xfrm>
        </p:spPr>
        <p:txBody>
          <a:bodyPr/>
          <a:lstStyle/>
          <a:p>
            <a:r>
              <a:rPr kumimoji="0" lang="en-US" sz="1800" b="1" dirty="0">
                <a:solidFill>
                  <a:srgbClr val="1F2F6A"/>
                </a:solidFill>
                <a:latin typeface="Arial" charset="0"/>
              </a:rPr>
              <a:t>The 14th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Public events concerning the children safety on roads</a:t>
            </a:r>
            <a:endParaRPr kumimoji="0" lang="uk-UA" sz="1800" b="1" dirty="0" smtClean="0">
              <a:solidFill>
                <a:srgbClr val="1F2F6A"/>
              </a:solidFill>
              <a:latin typeface="Arial" charset="0"/>
            </a:endParaRPr>
          </a:p>
        </p:txBody>
      </p:sp>
      <p:pic>
        <p:nvPicPr>
          <p:cNvPr id="35842" name="Picture 7" descr="collage"/>
          <p:cNvPicPr>
            <a:picLocks noChangeAspect="1" noChangeArrowheads="1"/>
          </p:cNvPicPr>
          <p:nvPr/>
        </p:nvPicPr>
        <p:blipFill>
          <a:blip r:embed="rId3"/>
          <a:srcRect/>
          <a:stretch>
            <a:fillRect/>
          </a:stretch>
        </p:blipFill>
        <p:spPr bwMode="auto">
          <a:xfrm>
            <a:off x="585788" y="1150938"/>
            <a:ext cx="8089900" cy="566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2"/>
          <p:cNvSpPr>
            <a:spLocks noGrp="1"/>
          </p:cNvSpPr>
          <p:nvPr>
            <p:ph type="title"/>
          </p:nvPr>
        </p:nvSpPr>
        <p:spPr>
          <a:xfrm>
            <a:off x="457200" y="44450"/>
            <a:ext cx="8229600"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1</a:t>
            </a:r>
            <a:r>
              <a:rPr kumimoji="0" lang="uk-UA" sz="1800" b="1" dirty="0">
                <a:solidFill>
                  <a:srgbClr val="1F2F6A"/>
                </a:solidFill>
                <a:latin typeface="Arial" charset="0"/>
              </a:rPr>
              <a:t>5</a:t>
            </a:r>
            <a:r>
              <a:rPr kumimoji="0" lang="en-US" sz="1800" b="1" dirty="0" err="1">
                <a:solidFill>
                  <a:srgbClr val="1F2F6A"/>
                </a:solidFill>
                <a:latin typeface="Arial" charset="0"/>
              </a:rPr>
              <a:t>th</a:t>
            </a:r>
            <a:r>
              <a:rPr kumimoji="0" lang="en-US" sz="1800" b="1" dirty="0">
                <a:solidFill>
                  <a:srgbClr val="1F2F6A"/>
                </a:solidFill>
                <a:latin typeface="Arial" charset="0"/>
              </a:rPr>
              <a:t>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Word Day of Remembrance for Road Traffic Victims</a:t>
            </a:r>
            <a:endParaRPr kumimoji="0" lang="ru-RU" sz="1800" b="1" dirty="0">
              <a:solidFill>
                <a:srgbClr val="1F2F6A"/>
              </a:solidFill>
              <a:latin typeface="Arial" charset="0"/>
            </a:endParaRPr>
          </a:p>
        </p:txBody>
      </p:sp>
      <p:pic>
        <p:nvPicPr>
          <p:cNvPr id="37890" name="Picture 2" descr="http://worlddayofremembrance.org.uk/wp-content/uploads/2014/09/wdor-logo-for-slider_update-R.jpg"/>
          <p:cNvPicPr>
            <a:picLocks noChangeAspect="1" noChangeArrowheads="1"/>
          </p:cNvPicPr>
          <p:nvPr/>
        </p:nvPicPr>
        <p:blipFill>
          <a:blip r:embed="rId2"/>
          <a:srcRect/>
          <a:stretch>
            <a:fillRect/>
          </a:stretch>
        </p:blipFill>
        <p:spPr bwMode="auto">
          <a:xfrm>
            <a:off x="539750" y="3070225"/>
            <a:ext cx="8135938" cy="3671888"/>
          </a:xfrm>
          <a:prstGeom prst="rect">
            <a:avLst/>
          </a:prstGeom>
          <a:noFill/>
          <a:ln w="9525">
            <a:noFill/>
            <a:miter lim="800000"/>
            <a:headEnd/>
            <a:tailEnd/>
          </a:ln>
        </p:spPr>
      </p:pic>
      <p:sp>
        <p:nvSpPr>
          <p:cNvPr id="37891" name="Объект 3"/>
          <p:cNvSpPr>
            <a:spLocks/>
          </p:cNvSpPr>
          <p:nvPr/>
        </p:nvSpPr>
        <p:spPr bwMode="auto">
          <a:xfrm>
            <a:off x="461963" y="1052513"/>
            <a:ext cx="8358187" cy="2098675"/>
          </a:xfrm>
          <a:prstGeom prst="rect">
            <a:avLst/>
          </a:prstGeom>
          <a:noFill/>
          <a:ln w="9525">
            <a:noFill/>
            <a:miter lim="800000"/>
            <a:headEnd/>
            <a:tailEnd/>
          </a:ln>
        </p:spPr>
        <p:txBody>
          <a:bodyPr/>
          <a:lstStyle/>
          <a:p>
            <a:pPr indent="361950" algn="just"/>
            <a:r>
              <a:rPr kumimoji="1" lang="en-US" sz="1400" dirty="0" smtClean="0">
                <a:solidFill>
                  <a:srgbClr val="1F2F6A"/>
                </a:solidFill>
                <a:latin typeface="Arial" charset="0"/>
              </a:rPr>
              <a:t>According </a:t>
            </a:r>
            <a:r>
              <a:rPr kumimoji="1" lang="en-US" sz="1400" dirty="0">
                <a:solidFill>
                  <a:srgbClr val="1F2F6A"/>
                </a:solidFill>
                <a:latin typeface="Arial" charset="0"/>
              </a:rPr>
              <a:t>to the UNO resolution, in Ukraine, as well as in the whole world, different events concerning the World Day of Remembrance for Road Traffic Victims are annually realized on the third Sunday of November.</a:t>
            </a:r>
            <a:endParaRPr kumimoji="1" lang="ru-RU" sz="1400" dirty="0">
              <a:solidFill>
                <a:srgbClr val="1F2F6A"/>
              </a:solidFill>
              <a:latin typeface="Arial" charset="0"/>
            </a:endParaRPr>
          </a:p>
          <a:p>
            <a:pPr indent="361950" algn="just"/>
            <a:r>
              <a:rPr kumimoji="1" lang="en-US" sz="1400" dirty="0">
                <a:solidFill>
                  <a:srgbClr val="1F2F6A"/>
                </a:solidFill>
                <a:latin typeface="Arial" charset="0"/>
              </a:rPr>
              <a:t>On the 15th of November 2015 memorial services took place in all the temples of Ukraine in order to make mention of people who had perished because of traffic accidents.</a:t>
            </a:r>
            <a:endParaRPr kumimoji="1" lang="ru-RU" sz="1400" dirty="0">
              <a:solidFill>
                <a:srgbClr val="1F2F6A"/>
              </a:solidFill>
              <a:latin typeface="Arial" charset="0"/>
            </a:endParaRPr>
          </a:p>
          <a:p>
            <a:pPr indent="361950" algn="just"/>
            <a:r>
              <a:rPr kumimoji="1" lang="en-US" sz="1400" dirty="0">
                <a:solidFill>
                  <a:srgbClr val="1F2F6A"/>
                </a:solidFill>
                <a:latin typeface="Arial" charset="0"/>
              </a:rPr>
              <a:t>The representatives of clergy underline the Church cannot stand aloof when the situation with traffic accidents in our country is so dramatic. The Church cannot forget to carry out memorial services and to mention the people who had perished; at the same time the Church prays those who are alive to be responsible and prudent during driving. </a:t>
            </a:r>
            <a:endParaRPr kumimoji="1" lang="ru-RU" sz="1400" dirty="0">
              <a:solidFill>
                <a:srgbClr val="1F2F6A"/>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2"/>
          <p:cNvSpPr>
            <a:spLocks noGrp="1"/>
          </p:cNvSpPr>
          <p:nvPr>
            <p:ph type="title" idx="4294967295"/>
          </p:nvPr>
        </p:nvSpPr>
        <p:spPr>
          <a:xfrm>
            <a:off x="323850" y="53975"/>
            <a:ext cx="8496300" cy="1143000"/>
          </a:xfrm>
        </p:spPr>
        <p:txBody>
          <a:bodyPr/>
          <a:lstStyle/>
          <a:p>
            <a:r>
              <a:rPr kumimoji="0" lang="en-US" sz="1800" b="1" dirty="0" smtClean="0">
                <a:solidFill>
                  <a:srgbClr val="1F2F6A"/>
                </a:solidFill>
                <a:latin typeface="Arial" charset="0"/>
              </a:rPr>
              <a:t>Events </a:t>
            </a:r>
            <a:r>
              <a:rPr kumimoji="0" lang="en-US" sz="1800" b="1" dirty="0">
                <a:solidFill>
                  <a:srgbClr val="1F2F6A"/>
                </a:solidFill>
                <a:latin typeface="Arial" charset="0"/>
              </a:rPr>
              <a:t>in different districts of Ukraine</a:t>
            </a:r>
            <a:endParaRPr kumimoji="0" lang="ru-RU" sz="1800" b="1" dirty="0">
              <a:solidFill>
                <a:srgbClr val="1F2F6A"/>
              </a:solidFill>
              <a:latin typeface="Arial" charset="0"/>
            </a:endParaRPr>
          </a:p>
        </p:txBody>
      </p:sp>
      <p:sp>
        <p:nvSpPr>
          <p:cNvPr id="38914" name="Объект 3"/>
          <p:cNvSpPr>
            <a:spLocks noGrp="1"/>
          </p:cNvSpPr>
          <p:nvPr>
            <p:ph idx="4294967295"/>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From </a:t>
            </a:r>
            <a:r>
              <a:rPr lang="en-US" sz="1400" dirty="0">
                <a:solidFill>
                  <a:srgbClr val="1F2F6A"/>
                </a:solidFill>
                <a:latin typeface="Arial" charset="0"/>
              </a:rPr>
              <a:t>the 9th up to the 15th November the Week of the Road Traffic Safety was noted in all districts of Ukraine; a lot of children and adults took part in these events, as the traffic safety concerns each person. All citizens who wish as well as many state authorities were participants of these events.</a:t>
            </a:r>
            <a:endParaRPr lang="uk-UA" sz="1400" dirty="0">
              <a:solidFill>
                <a:srgbClr val="1F2F6A"/>
              </a:solidFill>
              <a:latin typeface="Arial" charset="0"/>
            </a:endParaRPr>
          </a:p>
        </p:txBody>
      </p:sp>
      <p:pic>
        <p:nvPicPr>
          <p:cNvPr id="38915" name="Picture 6" descr="collage"/>
          <p:cNvPicPr>
            <a:picLocks noChangeAspect="1" noChangeArrowheads="1"/>
          </p:cNvPicPr>
          <p:nvPr/>
        </p:nvPicPr>
        <p:blipFill>
          <a:blip r:embed="rId3"/>
          <a:srcRect/>
          <a:stretch>
            <a:fillRect/>
          </a:stretch>
        </p:blipFill>
        <p:spPr bwMode="auto">
          <a:xfrm>
            <a:off x="547688" y="1844675"/>
            <a:ext cx="8201025"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2"/>
          <p:cNvSpPr>
            <a:spLocks noGrp="1"/>
          </p:cNvSpPr>
          <p:nvPr>
            <p:ph type="title"/>
          </p:nvPr>
        </p:nvSpPr>
        <p:spPr>
          <a:xfrm>
            <a:off x="457200" y="44450"/>
            <a:ext cx="8229600" cy="1143000"/>
          </a:xfrm>
        </p:spPr>
        <p:txBody>
          <a:bodyPr/>
          <a:lstStyle/>
          <a:p>
            <a:r>
              <a:rPr kumimoji="0" lang="en-US" sz="1800" b="1" dirty="0" smtClean="0">
                <a:solidFill>
                  <a:srgbClr val="1F2F6A"/>
                </a:solidFill>
                <a:latin typeface="Cambria" pitchFamily="18" charset="0"/>
              </a:rPr>
              <a:t>Coordinator</a:t>
            </a:r>
            <a:r>
              <a:rPr kumimoji="0" lang="ru-RU" sz="1800" b="1" dirty="0">
                <a:solidFill>
                  <a:srgbClr val="1F2F6A"/>
                </a:solidFill>
                <a:latin typeface="Cambria" pitchFamily="18" charset="0"/>
              </a:rPr>
              <a:t/>
            </a:r>
            <a:br>
              <a:rPr kumimoji="0" lang="ru-RU" sz="1800" b="1" dirty="0">
                <a:solidFill>
                  <a:srgbClr val="1F2F6A"/>
                </a:solidFill>
                <a:latin typeface="Cambria" pitchFamily="18" charset="0"/>
              </a:rPr>
            </a:br>
            <a:r>
              <a:rPr kumimoji="0" lang="en-US" sz="1800" b="1" dirty="0">
                <a:solidFill>
                  <a:srgbClr val="1F2F6A"/>
                </a:solidFill>
                <a:latin typeface="Cambria" pitchFamily="18" charset="0"/>
              </a:rPr>
              <a:t>of the Week of Road Traffic Safety</a:t>
            </a:r>
            <a:endParaRPr kumimoji="0" lang="ru-RU" sz="1800" b="1" dirty="0">
              <a:solidFill>
                <a:srgbClr val="1F2F6A"/>
              </a:solidFill>
              <a:latin typeface="Cambria" pitchFamily="18" charset="0"/>
            </a:endParaRPr>
          </a:p>
        </p:txBody>
      </p:sp>
      <p:sp>
        <p:nvSpPr>
          <p:cNvPr id="40962" name="Объект 3"/>
          <p:cNvSpPr>
            <a:spLocks noGrp="1"/>
          </p:cNvSpPr>
          <p:nvPr>
            <p:ph idx="1"/>
          </p:nvPr>
        </p:nvSpPr>
        <p:spPr>
          <a:xfrm>
            <a:off x="461963" y="1557338"/>
            <a:ext cx="8220075" cy="4247926"/>
          </a:xfrm>
        </p:spPr>
        <p:txBody>
          <a:bodyPr/>
          <a:lstStyle/>
          <a:p>
            <a:pPr marL="0" indent="0" algn="ctr" eaLnBrk="1" hangingPunct="1">
              <a:lnSpc>
                <a:spcPct val="80000"/>
              </a:lnSpc>
              <a:buNone/>
            </a:pPr>
            <a:endParaRPr kumimoji="0" lang="ru-RU" sz="1400" dirty="0" smtClean="0">
              <a:solidFill>
                <a:srgbClr val="17375E"/>
              </a:solidFill>
              <a:latin typeface="Arial" charset="0"/>
            </a:endParaRPr>
          </a:p>
          <a:p>
            <a:pPr marL="0" indent="0" algn="ctr" eaLnBrk="1" hangingPunct="1">
              <a:lnSpc>
                <a:spcPct val="80000"/>
              </a:lnSpc>
              <a:buNone/>
            </a:pPr>
            <a:endParaRPr kumimoji="0" lang="ru-RU" sz="1400" dirty="0" smtClean="0">
              <a:solidFill>
                <a:srgbClr val="17375E"/>
              </a:solidFill>
              <a:latin typeface="Arial" charset="0"/>
            </a:endParaRPr>
          </a:p>
          <a:p>
            <a:pPr marL="0" indent="0" algn="ctr" eaLnBrk="1" hangingPunct="1">
              <a:lnSpc>
                <a:spcPct val="80000"/>
              </a:lnSpc>
              <a:buNone/>
            </a:pPr>
            <a:endParaRPr kumimoji="0" lang="ru-RU" sz="1400" dirty="0" smtClean="0">
              <a:solidFill>
                <a:srgbClr val="17375E"/>
              </a:solidFill>
              <a:latin typeface="Arial" charset="0"/>
            </a:endParaRPr>
          </a:p>
          <a:p>
            <a:pPr marL="0" indent="0" algn="ctr" eaLnBrk="1" hangingPunct="1">
              <a:lnSpc>
                <a:spcPct val="80000"/>
              </a:lnSpc>
              <a:buNone/>
            </a:pPr>
            <a:endParaRPr kumimoji="0" lang="uk-UA" sz="1400" dirty="0" smtClean="0">
              <a:solidFill>
                <a:srgbClr val="17375E"/>
              </a:solidFill>
              <a:latin typeface="Arial" charset="0"/>
            </a:endParaRPr>
          </a:p>
          <a:p>
            <a:pPr marL="0" indent="0" algn="ctr" eaLnBrk="1" hangingPunct="1">
              <a:lnSpc>
                <a:spcPct val="80000"/>
              </a:lnSpc>
              <a:buNone/>
            </a:pPr>
            <a:endParaRPr kumimoji="0" lang="uk-UA" sz="1400" dirty="0" smtClean="0">
              <a:solidFill>
                <a:srgbClr val="17375E"/>
              </a:solidFill>
              <a:latin typeface="Arial" charset="0"/>
            </a:endParaRPr>
          </a:p>
          <a:p>
            <a:pPr marL="0" indent="0" algn="ctr" eaLnBrk="1" hangingPunct="1">
              <a:lnSpc>
                <a:spcPct val="80000"/>
              </a:lnSpc>
              <a:buNone/>
            </a:pPr>
            <a:endParaRPr kumimoji="0" lang="uk-UA" sz="1400" dirty="0" smtClean="0">
              <a:solidFill>
                <a:srgbClr val="17375E"/>
              </a:solidFill>
              <a:latin typeface="Arial" charset="0"/>
            </a:endParaRPr>
          </a:p>
          <a:p>
            <a:pPr marL="0" indent="0" algn="ctr" eaLnBrk="1" hangingPunct="1">
              <a:lnSpc>
                <a:spcPct val="80000"/>
              </a:lnSpc>
              <a:buNone/>
            </a:pPr>
            <a:endParaRPr kumimoji="0" lang="ru-RU" sz="1400" dirty="0" smtClean="0">
              <a:solidFill>
                <a:srgbClr val="17375E"/>
              </a:solidFill>
              <a:latin typeface="Arial" charset="0"/>
            </a:endParaRPr>
          </a:p>
          <a:p>
            <a:pPr marL="0" indent="0" algn="ctr" eaLnBrk="1" hangingPunct="1">
              <a:lnSpc>
                <a:spcPct val="80000"/>
              </a:lnSpc>
              <a:buNone/>
            </a:pPr>
            <a:r>
              <a:rPr kumimoji="0" lang="ru-RU" sz="1400" dirty="0" smtClean="0">
                <a:solidFill>
                  <a:srgbClr val="17375E"/>
                </a:solidFill>
                <a:latin typeface="Arial" charset="0"/>
              </a:rPr>
              <a:t> </a:t>
            </a:r>
            <a:endParaRPr kumimoji="0" lang="uk-UA" sz="1400" dirty="0" smtClean="0">
              <a:solidFill>
                <a:srgbClr val="17375E"/>
              </a:solidFill>
              <a:latin typeface="Arial" charset="0"/>
            </a:endParaRPr>
          </a:p>
          <a:p>
            <a:pPr marL="0" indent="0" algn="ctr">
              <a:buNone/>
            </a:pPr>
            <a:endParaRPr lang="uk-UA" sz="1400" b="1" dirty="0" smtClean="0">
              <a:solidFill>
                <a:srgbClr val="1F2F6A"/>
              </a:solidFill>
              <a:latin typeface="Arial" charset="0"/>
            </a:endParaRPr>
          </a:p>
          <a:p>
            <a:pPr marL="0" indent="0" algn="ctr">
              <a:buNone/>
            </a:pPr>
            <a:endParaRPr lang="uk-UA" sz="1400" b="1" dirty="0" smtClean="0">
              <a:solidFill>
                <a:srgbClr val="1F2F6A"/>
              </a:solidFill>
              <a:latin typeface="Arial" charset="0"/>
            </a:endParaRPr>
          </a:p>
          <a:p>
            <a:pPr marL="0" indent="0" algn="ctr">
              <a:buNone/>
            </a:pPr>
            <a:endParaRPr lang="uk-UA" sz="1400" b="1" dirty="0" smtClean="0">
              <a:solidFill>
                <a:srgbClr val="1F2F6A"/>
              </a:solidFill>
              <a:latin typeface="Arial" charset="0"/>
            </a:endParaRPr>
          </a:p>
          <a:p>
            <a:pPr marL="0" indent="0" algn="ctr">
              <a:buNone/>
            </a:pPr>
            <a:r>
              <a:rPr lang="en-US" sz="1400" b="1" dirty="0" smtClean="0">
                <a:solidFill>
                  <a:srgbClr val="1F2F6A"/>
                </a:solidFill>
                <a:latin typeface="Arial" charset="0"/>
              </a:rPr>
              <a:t>State </a:t>
            </a:r>
            <a:r>
              <a:rPr lang="en-US" sz="1400" b="1" dirty="0">
                <a:solidFill>
                  <a:srgbClr val="1F2F6A"/>
                </a:solidFill>
                <a:latin typeface="Arial" charset="0"/>
              </a:rPr>
              <a:t>Enterprise “Ukrainian Medical Center of Road Traffic Safety and Informational Technologies” of the Ministry of Health of Ukraine</a:t>
            </a:r>
            <a:endParaRPr lang="ru-RU" sz="1400" b="1" dirty="0">
              <a:solidFill>
                <a:srgbClr val="1F2F6A"/>
              </a:solidFill>
              <a:latin typeface="Arial" charset="0"/>
            </a:endParaRPr>
          </a:p>
          <a:p>
            <a:pPr marL="0" indent="0" algn="ctr">
              <a:buNone/>
            </a:pPr>
            <a:r>
              <a:rPr lang="en-US" sz="1400" b="1" dirty="0" smtClean="0">
                <a:solidFill>
                  <a:srgbClr val="1F2F6A"/>
                </a:solidFill>
                <a:latin typeface="Arial" charset="0"/>
              </a:rPr>
              <a:t>7 </a:t>
            </a:r>
            <a:r>
              <a:rPr lang="en-US" sz="1400" b="1" dirty="0" err="1">
                <a:solidFill>
                  <a:srgbClr val="1F2F6A"/>
                </a:solidFill>
                <a:latin typeface="Arial" charset="0"/>
              </a:rPr>
              <a:t>Mykhailo</a:t>
            </a:r>
            <a:r>
              <a:rPr lang="en-US" sz="1400" b="1" dirty="0">
                <a:solidFill>
                  <a:srgbClr val="1F2F6A"/>
                </a:solidFill>
                <a:latin typeface="Arial" charset="0"/>
              </a:rPr>
              <a:t> </a:t>
            </a:r>
            <a:r>
              <a:rPr lang="en-US" sz="1400" b="1" dirty="0" err="1">
                <a:solidFill>
                  <a:srgbClr val="1F2F6A"/>
                </a:solidFill>
                <a:latin typeface="Arial" charset="0"/>
              </a:rPr>
              <a:t>Grushevski</a:t>
            </a:r>
            <a:r>
              <a:rPr lang="en-US" sz="1400" b="1" dirty="0">
                <a:solidFill>
                  <a:srgbClr val="1F2F6A"/>
                </a:solidFill>
                <a:latin typeface="Arial" charset="0"/>
              </a:rPr>
              <a:t> str</a:t>
            </a:r>
            <a:r>
              <a:rPr lang="en-US" sz="1400" b="1" dirty="0" smtClean="0">
                <a:solidFill>
                  <a:srgbClr val="1F2F6A"/>
                </a:solidFill>
                <a:latin typeface="Arial" charset="0"/>
              </a:rPr>
              <a:t>., Kiev, Ukraine</a:t>
            </a:r>
            <a:endParaRPr lang="ru-RU" sz="1400" b="1" dirty="0">
              <a:solidFill>
                <a:srgbClr val="1F2F6A"/>
              </a:solidFill>
              <a:latin typeface="Arial" charset="0"/>
            </a:endParaRPr>
          </a:p>
          <a:p>
            <a:pPr marL="0" indent="0" algn="ctr">
              <a:buNone/>
            </a:pPr>
            <a:r>
              <a:rPr lang="en-US" sz="1400" b="1" dirty="0">
                <a:solidFill>
                  <a:srgbClr val="1F2F6A"/>
                </a:solidFill>
                <a:latin typeface="Arial" charset="0"/>
              </a:rPr>
              <a:t>(044) 254 05 </a:t>
            </a:r>
            <a:r>
              <a:rPr lang="en-US" sz="1400" b="1" dirty="0" smtClean="0">
                <a:solidFill>
                  <a:srgbClr val="1F2F6A"/>
                </a:solidFill>
                <a:latin typeface="Arial" charset="0"/>
              </a:rPr>
              <a:t>98</a:t>
            </a:r>
            <a:endParaRPr lang="ru-RU" sz="1400" b="1" dirty="0">
              <a:solidFill>
                <a:srgbClr val="1F2F6A"/>
              </a:solidFill>
              <a:latin typeface="Arial" charset="0"/>
            </a:endParaRPr>
          </a:p>
          <a:p>
            <a:pPr marL="0" indent="0" algn="ctr">
              <a:buNone/>
            </a:pPr>
            <a:r>
              <a:rPr lang="en-US" sz="1400" b="1" dirty="0">
                <a:solidFill>
                  <a:srgbClr val="1F2F6A"/>
                </a:solidFill>
                <a:latin typeface="Arial" charset="0"/>
                <a:hlinkClick r:id="rId2"/>
              </a:rPr>
              <a:t>www.umcbdr.com.ua</a:t>
            </a:r>
            <a:endParaRPr lang="ru-RU" sz="1400" b="1" dirty="0">
              <a:solidFill>
                <a:srgbClr val="1F2F6A"/>
              </a:solidFill>
              <a:latin typeface="Arial" charset="0"/>
            </a:endParaRPr>
          </a:p>
          <a:p>
            <a:pPr marL="0" indent="0" algn="ctr">
              <a:buNone/>
            </a:pPr>
            <a:r>
              <a:rPr lang="en-US" sz="1400" b="1" dirty="0">
                <a:solidFill>
                  <a:srgbClr val="1F2F6A"/>
                </a:solidFill>
                <a:latin typeface="Arial" charset="0"/>
                <a:hlinkClick r:id="rId3"/>
              </a:rPr>
              <a:t>www.facebook.com/tbdrua</a:t>
            </a:r>
            <a:r>
              <a:rPr lang="en-US" sz="1400" b="1" dirty="0">
                <a:solidFill>
                  <a:srgbClr val="1F2F6A"/>
                </a:solidFill>
                <a:latin typeface="Arial" charset="0"/>
              </a:rPr>
              <a:t> </a:t>
            </a:r>
            <a:endParaRPr lang="ru-RU" sz="1400" b="1" dirty="0">
              <a:solidFill>
                <a:srgbClr val="1F2F6A"/>
              </a:solidFill>
              <a:latin typeface="Arial" charset="0"/>
            </a:endParaRPr>
          </a:p>
        </p:txBody>
      </p:sp>
      <p:pic>
        <p:nvPicPr>
          <p:cNvPr id="40963" name="Рисунок 1"/>
          <p:cNvPicPr>
            <a:picLocks noChangeAspect="1"/>
          </p:cNvPicPr>
          <p:nvPr/>
        </p:nvPicPr>
        <p:blipFill>
          <a:blip r:embed="rId4"/>
          <a:srcRect/>
          <a:stretch>
            <a:fillRect/>
          </a:stretch>
        </p:blipFill>
        <p:spPr bwMode="auto">
          <a:xfrm>
            <a:off x="3851275" y="1528763"/>
            <a:ext cx="14033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938" y="1052513"/>
            <a:ext cx="8651875"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defRPr/>
            </a:pPr>
            <a:r>
              <a:rPr lang="en-US" sz="1400" b="1" dirty="0" smtClean="0">
                <a:solidFill>
                  <a:srgbClr val="1F2F6A"/>
                </a:solidFill>
                <a:latin typeface="Arial" charset="0"/>
                <a:cs typeface="Arial" charset="0"/>
              </a:rPr>
              <a:t>Aim </a:t>
            </a:r>
            <a:r>
              <a:rPr lang="en-US" sz="1400" b="1" dirty="0">
                <a:solidFill>
                  <a:srgbClr val="1F2F6A"/>
                </a:solidFill>
                <a:latin typeface="Arial" charset="0"/>
                <a:cs typeface="Arial" charset="0"/>
              </a:rPr>
              <a:t>of the Decade: decrease of mortality and traumatism due to traffic </a:t>
            </a:r>
            <a:r>
              <a:rPr lang="en-US" sz="1400" b="1" dirty="0" smtClean="0">
                <a:solidFill>
                  <a:srgbClr val="1F2F6A"/>
                </a:solidFill>
                <a:latin typeface="Arial" charset="0"/>
                <a:cs typeface="Arial" charset="0"/>
              </a:rPr>
              <a:t>accidents</a:t>
            </a:r>
            <a:r>
              <a:rPr lang="uk-UA" sz="1400" b="1" dirty="0">
                <a:solidFill>
                  <a:srgbClr val="1F2F6A"/>
                </a:solidFill>
                <a:latin typeface="Arial" charset="0"/>
                <a:cs typeface="Arial" charset="0"/>
              </a:rPr>
              <a:t>.</a:t>
            </a:r>
          </a:p>
        </p:txBody>
      </p:sp>
      <p:sp>
        <p:nvSpPr>
          <p:cNvPr id="11" name="Прямоугольник 10"/>
          <p:cNvSpPr/>
          <p:nvPr/>
        </p:nvSpPr>
        <p:spPr>
          <a:xfrm>
            <a:off x="611188" y="44450"/>
            <a:ext cx="799306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rgbClr val="1F2F6A"/>
                </a:solidFill>
                <a:latin typeface="Arial" charset="0"/>
                <a:cs typeface="Arial" charset="0"/>
              </a:rPr>
              <a:t>The </a:t>
            </a:r>
            <a:r>
              <a:rPr lang="en-US" b="1" dirty="0">
                <a:solidFill>
                  <a:srgbClr val="1F2F6A"/>
                </a:solidFill>
                <a:latin typeface="Arial" charset="0"/>
                <a:cs typeface="Arial" charset="0"/>
              </a:rPr>
              <a:t>Week passed as a part</a:t>
            </a:r>
            <a:endParaRPr lang="ru-RU" b="1" dirty="0">
              <a:solidFill>
                <a:srgbClr val="1F2F6A"/>
              </a:solidFill>
              <a:latin typeface="Arial" charset="0"/>
              <a:cs typeface="Arial" charset="0"/>
            </a:endParaRPr>
          </a:p>
          <a:p>
            <a:pPr algn="ctr"/>
            <a:r>
              <a:rPr lang="en-US" b="1" dirty="0">
                <a:solidFill>
                  <a:srgbClr val="1F2F6A"/>
                </a:solidFill>
                <a:latin typeface="Arial" charset="0"/>
                <a:cs typeface="Arial" charset="0"/>
              </a:rPr>
              <a:t>of the Decade of Road Traffic Safety 2011-2020 </a:t>
            </a:r>
            <a:endParaRPr lang="ru-RU" b="1" dirty="0">
              <a:solidFill>
                <a:srgbClr val="1F2F6A"/>
              </a:solidFill>
              <a:latin typeface="Arial" charset="0"/>
              <a:cs typeface="Arial" charset="0"/>
            </a:endParaRPr>
          </a:p>
        </p:txBody>
      </p:sp>
      <p:sp>
        <p:nvSpPr>
          <p:cNvPr id="8" name="Прямоугольник 7"/>
          <p:cNvSpPr/>
          <p:nvPr/>
        </p:nvSpPr>
        <p:spPr>
          <a:xfrm>
            <a:off x="323850" y="4365625"/>
            <a:ext cx="3240088"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uk-UA" sz="1400" b="1" dirty="0" smtClean="0">
                <a:solidFill>
                  <a:srgbClr val="1F2F6A"/>
                </a:solidFill>
                <a:latin typeface="Arial" charset="0"/>
                <a:cs typeface="Arial" charset="0"/>
              </a:rPr>
              <a:t>«</a:t>
            </a:r>
            <a:r>
              <a:rPr lang="en-US" sz="1400" b="1" dirty="0" smtClean="0">
                <a:solidFill>
                  <a:srgbClr val="1F2F6A"/>
                </a:solidFill>
                <a:latin typeface="Arial" charset="0"/>
                <a:cs typeface="Arial" charset="0"/>
              </a:rPr>
              <a:t>The </a:t>
            </a:r>
            <a:r>
              <a:rPr lang="en-US" sz="1400" b="1" dirty="0">
                <a:solidFill>
                  <a:srgbClr val="1F2F6A"/>
                </a:solidFill>
                <a:latin typeface="Arial" charset="0"/>
                <a:cs typeface="Arial" charset="0"/>
              </a:rPr>
              <a:t>Decade of actions aiming to secure the road traffic safety may help all the countries to enter the way leading to more safe </a:t>
            </a:r>
            <a:r>
              <a:rPr lang="en-US" sz="1400" b="1" dirty="0" smtClean="0">
                <a:solidFill>
                  <a:srgbClr val="1F2F6A"/>
                </a:solidFill>
                <a:latin typeface="Arial" charset="0"/>
                <a:cs typeface="Arial" charset="0"/>
              </a:rPr>
              <a:t>future</a:t>
            </a:r>
            <a:r>
              <a:rPr lang="uk-UA" sz="1400" b="1" dirty="0" smtClean="0">
                <a:solidFill>
                  <a:srgbClr val="1F2F6A"/>
                </a:solidFill>
                <a:latin typeface="Arial" charset="0"/>
                <a:cs typeface="Arial" charset="0"/>
              </a:rPr>
              <a:t>»</a:t>
            </a:r>
            <a:r>
              <a:rPr lang="en-US" sz="1400" b="1" dirty="0" smtClean="0">
                <a:solidFill>
                  <a:srgbClr val="1F2F6A"/>
                </a:solidFill>
                <a:latin typeface="Arial" charset="0"/>
                <a:cs typeface="Arial" charset="0"/>
              </a:rPr>
              <a:t>...</a:t>
            </a:r>
            <a:endParaRPr lang="ru-RU" sz="1400" b="1" dirty="0">
              <a:solidFill>
                <a:srgbClr val="1F2F6A"/>
              </a:solidFill>
              <a:latin typeface="Arial" charset="0"/>
              <a:cs typeface="Arial" charset="0"/>
            </a:endParaRPr>
          </a:p>
          <a:p>
            <a:endParaRPr lang="en-US" sz="1000" b="1" i="1" dirty="0" smtClean="0">
              <a:solidFill>
                <a:srgbClr val="1F2F6A"/>
              </a:solidFill>
              <a:latin typeface="Arial" charset="0"/>
              <a:cs typeface="Arial" charset="0"/>
            </a:endParaRPr>
          </a:p>
          <a:p>
            <a:endParaRPr lang="en-US" sz="1000" b="1" i="1" dirty="0">
              <a:solidFill>
                <a:srgbClr val="1F2F6A"/>
              </a:solidFill>
              <a:latin typeface="Arial" charset="0"/>
              <a:cs typeface="Arial" charset="0"/>
            </a:endParaRPr>
          </a:p>
          <a:p>
            <a:r>
              <a:rPr lang="en-US" sz="1000" b="1" i="1" dirty="0" smtClean="0">
                <a:solidFill>
                  <a:srgbClr val="1F2F6A"/>
                </a:solidFill>
                <a:latin typeface="Arial" charset="0"/>
                <a:cs typeface="Arial" charset="0"/>
              </a:rPr>
              <a:t>Message </a:t>
            </a:r>
            <a:r>
              <a:rPr lang="en-US" sz="1000" b="1" i="1" dirty="0">
                <a:solidFill>
                  <a:srgbClr val="1F2F6A"/>
                </a:solidFill>
                <a:latin typeface="Arial" charset="0"/>
                <a:cs typeface="Arial" charset="0"/>
              </a:rPr>
              <a:t>of the General Secretary of the UNO Pan </a:t>
            </a:r>
            <a:r>
              <a:rPr lang="en-US" sz="1000" b="1" i="1" dirty="0" err="1">
                <a:solidFill>
                  <a:srgbClr val="1F2F6A"/>
                </a:solidFill>
                <a:latin typeface="Arial" charset="0"/>
                <a:cs typeface="Arial" charset="0"/>
              </a:rPr>
              <a:t>Gi</a:t>
            </a:r>
            <a:r>
              <a:rPr lang="en-US" sz="1000" b="1" i="1" dirty="0">
                <a:solidFill>
                  <a:srgbClr val="1F2F6A"/>
                </a:solidFill>
                <a:latin typeface="Arial" charset="0"/>
                <a:cs typeface="Arial" charset="0"/>
              </a:rPr>
              <a:t> </a:t>
            </a:r>
            <a:r>
              <a:rPr lang="en-US" sz="1000" b="1" i="1" dirty="0" err="1">
                <a:solidFill>
                  <a:srgbClr val="1F2F6A"/>
                </a:solidFill>
                <a:latin typeface="Arial" charset="0"/>
                <a:cs typeface="Arial" charset="0"/>
              </a:rPr>
              <a:t>Mun</a:t>
            </a:r>
            <a:r>
              <a:rPr lang="en-US" sz="1000" b="1" i="1" dirty="0">
                <a:solidFill>
                  <a:srgbClr val="1F2F6A"/>
                </a:solidFill>
                <a:latin typeface="Arial" charset="0"/>
                <a:cs typeface="Arial" charset="0"/>
              </a:rPr>
              <a:t> on the occasion of the Decade beginning. </a:t>
            </a:r>
            <a:endParaRPr lang="ru-RU" sz="1000" b="1" i="1" dirty="0">
              <a:solidFill>
                <a:srgbClr val="1F2F6A"/>
              </a:solidFill>
              <a:latin typeface="Arial" charset="0"/>
              <a:cs typeface="Arial" charset="0"/>
            </a:endParaRPr>
          </a:p>
        </p:txBody>
      </p:sp>
      <p:pic>
        <p:nvPicPr>
          <p:cNvPr id="16388" name="Рисунок 8"/>
          <p:cNvPicPr>
            <a:picLocks noChangeAspect="1"/>
          </p:cNvPicPr>
          <p:nvPr/>
        </p:nvPicPr>
        <p:blipFill>
          <a:blip r:embed="rId3"/>
          <a:srcRect/>
          <a:stretch>
            <a:fillRect/>
          </a:stretch>
        </p:blipFill>
        <p:spPr bwMode="auto">
          <a:xfrm>
            <a:off x="4316413" y="2349500"/>
            <a:ext cx="4522787" cy="3816350"/>
          </a:xfrm>
          <a:prstGeom prst="rect">
            <a:avLst/>
          </a:prstGeom>
          <a:noFill/>
          <a:ln w="9525">
            <a:noFill/>
            <a:miter lim="800000"/>
            <a:headEnd/>
            <a:tailEnd/>
          </a:ln>
        </p:spPr>
      </p:pic>
      <p:sp>
        <p:nvSpPr>
          <p:cNvPr id="13" name="Прямоугольник 12"/>
          <p:cNvSpPr/>
          <p:nvPr/>
        </p:nvSpPr>
        <p:spPr>
          <a:xfrm>
            <a:off x="4427538" y="3573463"/>
            <a:ext cx="4321175" cy="2375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smtClean="0">
                <a:solidFill>
                  <a:srgbClr val="1F2F6A"/>
                </a:solidFill>
                <a:latin typeface="Arial" charset="0"/>
                <a:cs typeface="Arial" charset="0"/>
              </a:rPr>
              <a:t>DIRECTION </a:t>
            </a:r>
            <a:r>
              <a:rPr lang="en-US" sz="1400" b="1" dirty="0">
                <a:solidFill>
                  <a:srgbClr val="1F2F6A"/>
                </a:solidFill>
                <a:latin typeface="Arial" charset="0"/>
                <a:cs typeface="Arial" charset="0"/>
              </a:rPr>
              <a:t>of </a:t>
            </a:r>
            <a:r>
              <a:rPr lang="en-US" sz="1400" b="1" dirty="0" smtClean="0">
                <a:solidFill>
                  <a:srgbClr val="1F2F6A"/>
                </a:solidFill>
                <a:latin typeface="Arial" charset="0"/>
                <a:cs typeface="Arial" charset="0"/>
              </a:rPr>
              <a:t>ACTIVITIES</a:t>
            </a:r>
            <a:endParaRPr lang="uk-UA" sz="1400" b="1" dirty="0" smtClean="0">
              <a:solidFill>
                <a:srgbClr val="1F2F6A"/>
              </a:solidFill>
              <a:latin typeface="Arial" charset="0"/>
              <a:cs typeface="Arial" charset="0"/>
            </a:endParaRPr>
          </a:p>
          <a:p>
            <a:pPr algn="ctr"/>
            <a:endParaRPr lang="uk-UA" sz="1400" b="1" dirty="0">
              <a:solidFill>
                <a:srgbClr val="1F2F6A"/>
              </a:solidFill>
              <a:latin typeface="Arial" charset="0"/>
              <a:cs typeface="Arial" charset="0"/>
            </a:endParaRPr>
          </a:p>
          <a:p>
            <a:pPr algn="ctr"/>
            <a:endParaRPr lang="uk-UA" sz="1400" b="1" dirty="0" smtClean="0">
              <a:solidFill>
                <a:srgbClr val="1F2F6A"/>
              </a:solidFill>
              <a:latin typeface="Arial" charset="0"/>
              <a:cs typeface="Arial" charset="0"/>
            </a:endParaRPr>
          </a:p>
          <a:p>
            <a:pPr algn="ctr"/>
            <a:endParaRPr lang="uk-UA" sz="1400" b="1" dirty="0" smtClean="0">
              <a:solidFill>
                <a:srgbClr val="1F2F6A"/>
              </a:solidFill>
              <a:latin typeface="Arial" charset="0"/>
              <a:cs typeface="Arial" charset="0"/>
            </a:endParaRPr>
          </a:p>
          <a:p>
            <a:pPr algn="ctr"/>
            <a:endParaRPr lang="ru-RU" sz="1400" b="1" dirty="0">
              <a:solidFill>
                <a:srgbClr val="1F2F6A"/>
              </a:solidFill>
              <a:latin typeface="Arial" charset="0"/>
              <a:cs typeface="Arial" charset="0"/>
            </a:endParaRPr>
          </a:p>
          <a:p>
            <a:r>
              <a:rPr lang="en-US" sz="1400" b="1" dirty="0">
                <a:solidFill>
                  <a:srgbClr val="1F2F6A"/>
                </a:solidFill>
                <a:latin typeface="Arial" charset="0"/>
                <a:cs typeface="Arial" charset="0"/>
              </a:rPr>
              <a:t>• Road traffic safety management</a:t>
            </a:r>
            <a:endParaRPr lang="ru-RU" sz="1400" b="1" dirty="0">
              <a:solidFill>
                <a:srgbClr val="1F2F6A"/>
              </a:solidFill>
              <a:latin typeface="Arial" charset="0"/>
              <a:cs typeface="Arial" charset="0"/>
            </a:endParaRPr>
          </a:p>
          <a:p>
            <a:r>
              <a:rPr lang="en-US" sz="1400" b="1" dirty="0">
                <a:solidFill>
                  <a:srgbClr val="1F2F6A"/>
                </a:solidFill>
                <a:latin typeface="Arial" charset="0"/>
                <a:cs typeface="Arial" charset="0"/>
              </a:rPr>
              <a:t>• Projecting and building of new roads</a:t>
            </a:r>
            <a:endParaRPr lang="ru-RU" sz="1400" b="1" dirty="0">
              <a:solidFill>
                <a:srgbClr val="1F2F6A"/>
              </a:solidFill>
              <a:latin typeface="Arial" charset="0"/>
              <a:cs typeface="Arial" charset="0"/>
            </a:endParaRPr>
          </a:p>
          <a:p>
            <a:r>
              <a:rPr lang="en-US" sz="1400" b="1" dirty="0">
                <a:solidFill>
                  <a:srgbClr val="1F2F6A"/>
                </a:solidFill>
                <a:latin typeface="Arial" charset="0"/>
                <a:cs typeface="Arial" charset="0"/>
              </a:rPr>
              <a:t>• Safe transport vehicles</a:t>
            </a:r>
            <a:endParaRPr lang="ru-RU" sz="1400" b="1" dirty="0">
              <a:solidFill>
                <a:srgbClr val="1F2F6A"/>
              </a:solidFill>
              <a:latin typeface="Arial" charset="0"/>
              <a:cs typeface="Arial" charset="0"/>
            </a:endParaRPr>
          </a:p>
          <a:p>
            <a:r>
              <a:rPr lang="en-US" sz="1400" b="1" dirty="0">
                <a:solidFill>
                  <a:srgbClr val="1F2F6A"/>
                </a:solidFill>
                <a:latin typeface="Arial" charset="0"/>
                <a:cs typeface="Arial" charset="0"/>
              </a:rPr>
              <a:t>• Safe behavior of road users</a:t>
            </a:r>
            <a:endParaRPr lang="ru-RU" sz="1400" b="1" dirty="0">
              <a:solidFill>
                <a:srgbClr val="1F2F6A"/>
              </a:solidFill>
              <a:latin typeface="Arial" charset="0"/>
              <a:cs typeface="Arial" charset="0"/>
            </a:endParaRPr>
          </a:p>
          <a:p>
            <a:r>
              <a:rPr lang="en-US" sz="1400" b="1" dirty="0">
                <a:solidFill>
                  <a:srgbClr val="1F2F6A"/>
                </a:solidFill>
                <a:latin typeface="Arial" charset="0"/>
                <a:cs typeface="Arial" charset="0"/>
              </a:rPr>
              <a:t>• Help to persons having become traffic accident </a:t>
            </a:r>
            <a:r>
              <a:rPr lang="en-US" sz="1400" b="1" dirty="0" smtClean="0">
                <a:solidFill>
                  <a:srgbClr val="1F2F6A"/>
                </a:solidFill>
                <a:latin typeface="Arial" charset="0"/>
                <a:cs typeface="Arial" charset="0"/>
              </a:rPr>
              <a:t>victims</a:t>
            </a:r>
            <a:endParaRPr lang="ru-RU" sz="1400" b="1" dirty="0">
              <a:solidFill>
                <a:srgbClr val="1F2F6A"/>
              </a:solidFill>
              <a:latin typeface="Arial" charset="0"/>
              <a:cs typeface="Arial" charset="0"/>
            </a:endParaRPr>
          </a:p>
        </p:txBody>
      </p:sp>
      <p:pic>
        <p:nvPicPr>
          <p:cNvPr id="16390" name="Picture 2" descr="http://www.globalgiants.com/archives/fotos33/UNRoadSafety-02.jpg"/>
          <p:cNvPicPr>
            <a:picLocks noChangeAspect="1" noChangeArrowheads="1"/>
          </p:cNvPicPr>
          <p:nvPr/>
        </p:nvPicPr>
        <p:blipFill>
          <a:blip r:embed="rId4"/>
          <a:srcRect/>
          <a:stretch>
            <a:fillRect/>
          </a:stretch>
        </p:blipFill>
        <p:spPr bwMode="auto">
          <a:xfrm>
            <a:off x="350838" y="2330450"/>
            <a:ext cx="3098800"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2"/>
          <p:cNvSpPr>
            <a:spLocks noGrp="1"/>
          </p:cNvSpPr>
          <p:nvPr>
            <p:ph type="title"/>
          </p:nvPr>
        </p:nvSpPr>
        <p:spPr>
          <a:xfrm>
            <a:off x="457200" y="44450"/>
            <a:ext cx="8229600" cy="1143000"/>
          </a:xfrm>
        </p:spPr>
        <p:txBody>
          <a:bodyPr/>
          <a:lstStyle/>
          <a:p>
            <a:pPr eaLnBrk="1" hangingPunct="1"/>
            <a:r>
              <a:rPr kumimoji="0" lang="en-US" sz="1800" b="1" dirty="0" smtClean="0">
                <a:solidFill>
                  <a:srgbClr val="1F2F6A"/>
                </a:solidFill>
                <a:latin typeface="Arial" charset="0"/>
              </a:rPr>
              <a:t>Week </a:t>
            </a:r>
            <a:r>
              <a:rPr kumimoji="0" lang="en-US" sz="1800" b="1" dirty="0">
                <a:solidFill>
                  <a:srgbClr val="1F2F6A"/>
                </a:solidFill>
                <a:latin typeface="Arial" charset="0"/>
              </a:rPr>
              <a:t>of the Road Traffic Safety</a:t>
            </a:r>
            <a:endParaRPr kumimoji="0" lang="uk-UA" sz="1800" b="1" dirty="0">
              <a:solidFill>
                <a:srgbClr val="1F2F6A"/>
              </a:solidFill>
              <a:latin typeface="Arial" charset="0"/>
            </a:endParaRPr>
          </a:p>
        </p:txBody>
      </p:sp>
      <p:sp>
        <p:nvSpPr>
          <p:cNvPr id="18434" name="Объект 3"/>
          <p:cNvSpPr>
            <a:spLocks noGrp="1"/>
          </p:cNvSpPr>
          <p:nvPr>
            <p:ph idx="1"/>
          </p:nvPr>
        </p:nvSpPr>
        <p:spPr>
          <a:xfrm>
            <a:off x="461963" y="981075"/>
            <a:ext cx="8213725" cy="5472113"/>
          </a:xfrm>
        </p:spPr>
        <p:txBody>
          <a:bodyPr/>
          <a:lstStyle/>
          <a:p>
            <a:pPr marL="0" indent="361950" algn="just">
              <a:buNone/>
            </a:pPr>
            <a:r>
              <a:rPr lang="en-US" sz="1400" dirty="0" smtClean="0">
                <a:solidFill>
                  <a:srgbClr val="1F2F6A"/>
                </a:solidFill>
                <a:latin typeface="Arial" charset="0"/>
              </a:rPr>
              <a:t>Weeks </a:t>
            </a:r>
            <a:r>
              <a:rPr lang="en-US" sz="1400" dirty="0">
                <a:solidFill>
                  <a:srgbClr val="1F2F6A"/>
                </a:solidFill>
                <a:latin typeface="Arial" charset="0"/>
              </a:rPr>
              <a:t>of the road traffic safety are now organized all over the world within the Decade of Road Traffic Safety Securing (2011-2010), their aim being the attraction of the society’s attention to problems of road accidents and mortality as well as, first of all, the search of possibilities for solving this problem. More than 1.25 million persons perish each year because of traffic accidences, about 50 million becoming traumatized.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level of traffic traumas in Ukraine is the highest among European states as well as the level of irreparable loss of humans and economical damage.</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Every year more than 4,000 persons perish on Ukrainian roads, more than 30,000 humans becoming traumatized. Traffic accidents are the leading cause of mortality among young people aged from 15 to 24 and the second death cause among younger persons – children aged from 5 to 14.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According to the Global Bank estimations, the annual economic losses of Ukraine due to traffic accidents reach $4.5 milliard – about 3.4% of the gross national product.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World Health Organization is known to be engaged in the traffic safety problems; so the Ministry of Health of Ukraine proposed to organize every year the Week of Road Traffic Safety.</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aim of the Week of the Traffic Safety is the unification of efforts of state authorities, business, social institutions, scientific community, mass media and of whole society aiming to accomplish state and international programs concerning the traffic safety and to assure the support of rules of the road by all the traffic participants.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In 2015 the United Nations Organization determined the children safety on roads as the leading theme of the Week, so Ukraine supported this proposition and carried out the All-Ukrainian Week of the Traffic Safety having taken into consideration this theme.</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During the Week the Children Declaration on the Traffic Safety (#</a:t>
            </a:r>
            <a:r>
              <a:rPr lang="en-US" sz="1400" dirty="0" err="1">
                <a:solidFill>
                  <a:srgbClr val="1F2F6A"/>
                </a:solidFill>
                <a:latin typeface="Arial" charset="0"/>
              </a:rPr>
              <a:t>SaveKidsLives</a:t>
            </a:r>
            <a:r>
              <a:rPr lang="en-US" sz="1400" dirty="0">
                <a:solidFill>
                  <a:srgbClr val="1F2F6A"/>
                </a:solidFill>
                <a:latin typeface="Arial" charset="0"/>
              </a:rPr>
              <a:t>) was signed; the results were collected on the site www.savekidslives1015.org and presented in Brasilia on the Second All-World High Level Conference on the Traffic Safety (18-19.</a:t>
            </a:r>
            <a:r>
              <a:rPr lang="uk-UA" sz="1400" dirty="0">
                <a:solidFill>
                  <a:srgbClr val="1F2F6A"/>
                </a:solidFill>
                <a:latin typeface="Arial" charset="0"/>
              </a:rPr>
              <a:t>11</a:t>
            </a:r>
            <a:r>
              <a:rPr lang="en-US" sz="1400" dirty="0">
                <a:solidFill>
                  <a:srgbClr val="1F2F6A"/>
                </a:solidFill>
                <a:latin typeface="Arial" charset="0"/>
              </a:rPr>
              <a:t>.2015).</a:t>
            </a:r>
            <a:endParaRPr lang="ru-RU" sz="1400" dirty="0">
              <a:solidFill>
                <a:srgbClr val="1F2F6A"/>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2"/>
          <p:cNvSpPr>
            <a:spLocks noGrp="1"/>
          </p:cNvSpPr>
          <p:nvPr>
            <p:ph type="title"/>
          </p:nvPr>
        </p:nvSpPr>
        <p:spPr>
          <a:xfrm>
            <a:off x="539750" y="44450"/>
            <a:ext cx="8280400"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9th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Press-conference on the occasion of the beginning </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of the Week of Road Traffic Safety</a:t>
            </a:r>
            <a:endParaRPr kumimoji="0" lang="uk-UA" sz="1800" b="1" dirty="0">
              <a:solidFill>
                <a:srgbClr val="1F2F6A"/>
              </a:solidFill>
              <a:latin typeface="Arial" charset="0"/>
            </a:endParaRPr>
          </a:p>
        </p:txBody>
      </p:sp>
      <p:sp>
        <p:nvSpPr>
          <p:cNvPr id="19458" name="Объект 3"/>
          <p:cNvSpPr>
            <a:spLocks noGrp="1"/>
          </p:cNvSpPr>
          <p:nvPr>
            <p:ph idx="1"/>
          </p:nvPr>
        </p:nvSpPr>
        <p:spPr>
          <a:xfrm>
            <a:off x="461963" y="1052513"/>
            <a:ext cx="8358187" cy="2098675"/>
          </a:xfrm>
        </p:spPr>
        <p:txBody>
          <a:bodyPr/>
          <a:lstStyle/>
          <a:p>
            <a:pPr marL="0" indent="361950" algn="just">
              <a:buNone/>
            </a:pPr>
            <a:endParaRPr lang="uk-UA" sz="1400" dirty="0" smtClean="0">
              <a:solidFill>
                <a:srgbClr val="1F2F6A"/>
              </a:solidFill>
              <a:latin typeface="Arial" charset="0"/>
            </a:endParaRPr>
          </a:p>
          <a:p>
            <a:pPr marL="0" indent="361950" algn="just">
              <a:buNone/>
            </a:pPr>
            <a:r>
              <a:rPr lang="en-US" sz="1400" dirty="0" smtClean="0">
                <a:solidFill>
                  <a:srgbClr val="1F2F6A"/>
                </a:solidFill>
                <a:latin typeface="Arial" charset="0"/>
              </a:rPr>
              <a:t>On the 9th of November a press-conference had place on the occasion of the beginning of the All-Ukrainian Week of Traffic Safety having lasted from the 9th up to the 15th November. </a:t>
            </a:r>
            <a:endParaRPr lang="ru-RU" sz="1400" dirty="0" smtClean="0">
              <a:solidFill>
                <a:srgbClr val="1F2F6A"/>
              </a:solidFill>
              <a:latin typeface="Arial" charset="0"/>
            </a:endParaRPr>
          </a:p>
          <a:p>
            <a:pPr marL="0" indent="361950" algn="just">
              <a:buNone/>
            </a:pPr>
            <a:r>
              <a:rPr lang="en-US" sz="1400" dirty="0" smtClean="0">
                <a:solidFill>
                  <a:srgbClr val="1F2F6A"/>
                </a:solidFill>
                <a:latin typeface="Arial" charset="0"/>
              </a:rPr>
              <a:t>The Ministry of Health supported by the Ministries of Infrastructure and of Education and Science as well as by other ministries and departments, by scientific community, international and native institutions organized a series of events aiming to increase the population’s knowledge on the traffic safety, especially concerning the children’s safety, on the prevention of traumatism, health care securing of the traffic safety etc.</a:t>
            </a:r>
            <a:endParaRPr lang="ru-RU" sz="1400" dirty="0">
              <a:solidFill>
                <a:srgbClr val="1F2F6A"/>
              </a:solidFill>
              <a:latin typeface="Arial" charset="0"/>
            </a:endParaRPr>
          </a:p>
        </p:txBody>
      </p:sp>
      <p:pic>
        <p:nvPicPr>
          <p:cNvPr id="19459" name="Рисунок 3"/>
          <p:cNvPicPr>
            <a:picLocks noChangeAspect="1"/>
          </p:cNvPicPr>
          <p:nvPr/>
        </p:nvPicPr>
        <p:blipFill>
          <a:blip r:embed="rId3"/>
          <a:srcRect/>
          <a:stretch>
            <a:fillRect/>
          </a:stretch>
        </p:blipFill>
        <p:spPr bwMode="auto">
          <a:xfrm>
            <a:off x="539750" y="3119438"/>
            <a:ext cx="8208963" cy="369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2"/>
          <p:cNvSpPr>
            <a:spLocks noGrp="1"/>
          </p:cNvSpPr>
          <p:nvPr>
            <p:ph type="title" idx="4294967295"/>
          </p:nvPr>
        </p:nvSpPr>
        <p:spPr>
          <a:xfrm>
            <a:off x="684213" y="44450"/>
            <a:ext cx="7991475"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9th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Round table </a:t>
            </a:r>
            <a:r>
              <a:rPr kumimoji="0" lang="uk-UA" sz="1800" b="1" dirty="0" smtClean="0">
                <a:solidFill>
                  <a:srgbClr val="1F2F6A"/>
                </a:solidFill>
                <a:latin typeface="Arial" charset="0"/>
              </a:rPr>
              <a:t>«</a:t>
            </a:r>
            <a:r>
              <a:rPr kumimoji="0" lang="en-US" sz="1800" b="1" dirty="0" smtClean="0">
                <a:solidFill>
                  <a:srgbClr val="1F2F6A"/>
                </a:solidFill>
                <a:latin typeface="Arial" charset="0"/>
              </a:rPr>
              <a:t>Health </a:t>
            </a:r>
            <a:r>
              <a:rPr kumimoji="0" lang="en-US" sz="1800" b="1" dirty="0">
                <a:solidFill>
                  <a:srgbClr val="1F2F6A"/>
                </a:solidFill>
                <a:latin typeface="Arial" charset="0"/>
              </a:rPr>
              <a:t>Care Securing of the Traffic </a:t>
            </a:r>
            <a:r>
              <a:rPr kumimoji="0" lang="en-US" sz="1800" b="1" dirty="0" smtClean="0">
                <a:solidFill>
                  <a:srgbClr val="1F2F6A"/>
                </a:solidFill>
                <a:latin typeface="Arial" charset="0"/>
              </a:rPr>
              <a:t>Safety</a:t>
            </a:r>
            <a:r>
              <a:rPr kumimoji="0" lang="uk-UA" sz="1800" b="1" dirty="0" smtClean="0">
                <a:solidFill>
                  <a:srgbClr val="1F2F6A"/>
                </a:solidFill>
                <a:latin typeface="Arial" charset="0"/>
              </a:rPr>
              <a:t>»</a:t>
            </a:r>
            <a:endParaRPr kumimoji="0" lang="ru-RU" sz="1800" b="1" dirty="0">
              <a:solidFill>
                <a:srgbClr val="1F2F6A"/>
              </a:solidFill>
              <a:latin typeface="Arial" charset="0"/>
            </a:endParaRPr>
          </a:p>
        </p:txBody>
      </p:sp>
      <p:sp>
        <p:nvSpPr>
          <p:cNvPr id="21506" name="Объект 3"/>
          <p:cNvSpPr>
            <a:spLocks noGrp="1"/>
          </p:cNvSpPr>
          <p:nvPr>
            <p:ph idx="4294967295"/>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The </a:t>
            </a:r>
            <a:r>
              <a:rPr lang="en-US" sz="1400" dirty="0">
                <a:solidFill>
                  <a:srgbClr val="1F2F6A"/>
                </a:solidFill>
                <a:latin typeface="Arial" charset="0"/>
              </a:rPr>
              <a:t>round-table </a:t>
            </a:r>
            <a:r>
              <a:rPr lang="uk-UA" sz="1400" dirty="0" smtClean="0">
                <a:solidFill>
                  <a:srgbClr val="1F2F6A"/>
                </a:solidFill>
                <a:latin typeface="Arial" charset="0"/>
              </a:rPr>
              <a:t>«</a:t>
            </a:r>
            <a:r>
              <a:rPr lang="en-US" sz="1400" dirty="0" smtClean="0">
                <a:solidFill>
                  <a:srgbClr val="1F2F6A"/>
                </a:solidFill>
                <a:latin typeface="Arial" charset="0"/>
              </a:rPr>
              <a:t>Health </a:t>
            </a:r>
            <a:r>
              <a:rPr lang="en-US" sz="1400" dirty="0">
                <a:solidFill>
                  <a:srgbClr val="1F2F6A"/>
                </a:solidFill>
                <a:latin typeface="Arial" charset="0"/>
              </a:rPr>
              <a:t>Care Securing of the Traffic </a:t>
            </a:r>
            <a:r>
              <a:rPr lang="en-US" sz="1400" dirty="0" smtClean="0">
                <a:solidFill>
                  <a:srgbClr val="1F2F6A"/>
                </a:solidFill>
                <a:latin typeface="Arial" charset="0"/>
              </a:rPr>
              <a:t>Safety</a:t>
            </a:r>
            <a:r>
              <a:rPr lang="uk-UA" sz="1400" dirty="0" smtClean="0">
                <a:solidFill>
                  <a:srgbClr val="1F2F6A"/>
                </a:solidFill>
                <a:latin typeface="Arial" charset="0"/>
              </a:rPr>
              <a:t>»</a:t>
            </a:r>
            <a:r>
              <a:rPr lang="en-US" sz="1400" dirty="0" smtClean="0">
                <a:solidFill>
                  <a:srgbClr val="1F2F6A"/>
                </a:solidFill>
                <a:latin typeface="Arial" charset="0"/>
              </a:rPr>
              <a:t> </a:t>
            </a:r>
            <a:r>
              <a:rPr lang="en-US" sz="1400" dirty="0">
                <a:solidFill>
                  <a:srgbClr val="1F2F6A"/>
                </a:solidFill>
                <a:latin typeface="Arial" charset="0"/>
              </a:rPr>
              <a:t>united the specialists from all the Ukrainian districts. The round table participants emphasized the current health care securing of the traffic safety to require juridical basis.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A working group was organized, its duties including the working out of juridical </a:t>
            </a:r>
            <a:r>
              <a:rPr lang="en-US" sz="1400" dirty="0" smtClean="0">
                <a:solidFill>
                  <a:srgbClr val="1F2F6A"/>
                </a:solidFill>
                <a:latin typeface="Arial" charset="0"/>
              </a:rPr>
              <a:t>documentation.</a:t>
            </a:r>
            <a:r>
              <a:rPr lang="ru-RU" sz="1400" dirty="0">
                <a:solidFill>
                  <a:srgbClr val="1F2F6A"/>
                </a:solidFill>
                <a:latin typeface="Arial" charset="0"/>
              </a:rPr>
              <a:t> </a:t>
            </a:r>
            <a:endParaRPr lang="ru-RU" sz="1400" dirty="0" smtClean="0">
              <a:solidFill>
                <a:srgbClr val="1F2F6A"/>
              </a:solidFill>
              <a:latin typeface="Arial" charset="0"/>
            </a:endParaRPr>
          </a:p>
          <a:p>
            <a:pPr marL="0" indent="361950" algn="just">
              <a:buNone/>
            </a:pPr>
            <a:r>
              <a:rPr lang="en-US" sz="1400" dirty="0" smtClean="0">
                <a:solidFill>
                  <a:srgbClr val="1F2F6A"/>
                </a:solidFill>
                <a:latin typeface="Arial" charset="0"/>
              </a:rPr>
              <a:t>It </a:t>
            </a:r>
            <a:r>
              <a:rPr lang="en-US" sz="1400" dirty="0">
                <a:solidFill>
                  <a:srgbClr val="1F2F6A"/>
                </a:solidFill>
                <a:latin typeface="Arial" charset="0"/>
              </a:rPr>
              <a:t>is necessary to elaborate the system aiming to examine drivers’ health in order to determine if the persons being examined meet the physical and mental requirements permitting them to drive vehicles.</a:t>
            </a:r>
            <a:endParaRPr lang="ru-RU" sz="1400" dirty="0">
              <a:solidFill>
                <a:srgbClr val="1F2F6A"/>
              </a:solidFill>
              <a:latin typeface="Arial" charset="0"/>
            </a:endParaRPr>
          </a:p>
        </p:txBody>
      </p:sp>
      <p:pic>
        <p:nvPicPr>
          <p:cNvPr id="21507" name="Picture 6" descr="collage"/>
          <p:cNvPicPr>
            <a:picLocks noChangeAspect="1" noChangeArrowheads="1"/>
          </p:cNvPicPr>
          <p:nvPr/>
        </p:nvPicPr>
        <p:blipFill>
          <a:blip r:embed="rId3"/>
          <a:srcRect/>
          <a:stretch>
            <a:fillRect/>
          </a:stretch>
        </p:blipFill>
        <p:spPr bwMode="auto">
          <a:xfrm>
            <a:off x="539750" y="3035300"/>
            <a:ext cx="8208963"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2"/>
          <p:cNvSpPr>
            <a:spLocks noGrp="1"/>
          </p:cNvSpPr>
          <p:nvPr>
            <p:ph type="title"/>
          </p:nvPr>
        </p:nvSpPr>
        <p:spPr>
          <a:xfrm>
            <a:off x="250825" y="44450"/>
            <a:ext cx="8713788"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10th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National Scientific-Practical Conference on the Problems of the Traffic Safety</a:t>
            </a:r>
            <a:endParaRPr kumimoji="0" lang="uk-UA" sz="1800" b="1" dirty="0">
              <a:solidFill>
                <a:srgbClr val="1F2F6A"/>
              </a:solidFill>
              <a:latin typeface="Arial" charset="0"/>
            </a:endParaRPr>
          </a:p>
        </p:txBody>
      </p:sp>
      <p:sp>
        <p:nvSpPr>
          <p:cNvPr id="23554" name="Объект 3"/>
          <p:cNvSpPr>
            <a:spLocks noGrp="1"/>
          </p:cNvSpPr>
          <p:nvPr>
            <p:ph idx="1"/>
          </p:nvPr>
        </p:nvSpPr>
        <p:spPr>
          <a:xfrm>
            <a:off x="461963" y="981075"/>
            <a:ext cx="8358187" cy="2098675"/>
          </a:xfrm>
        </p:spPr>
        <p:txBody>
          <a:bodyPr/>
          <a:lstStyle/>
          <a:p>
            <a:pPr marL="0" indent="361950" algn="just">
              <a:buNone/>
            </a:pPr>
            <a:r>
              <a:rPr lang="en-US" sz="1400" dirty="0" smtClean="0">
                <a:solidFill>
                  <a:srgbClr val="1F2F6A"/>
                </a:solidFill>
                <a:latin typeface="Arial" charset="0"/>
              </a:rPr>
              <a:t>The </a:t>
            </a:r>
            <a:r>
              <a:rPr lang="en-US" sz="1400" dirty="0">
                <a:solidFill>
                  <a:srgbClr val="1F2F6A"/>
                </a:solidFill>
                <a:latin typeface="Arial" charset="0"/>
              </a:rPr>
              <a:t>National Scientific-Practical Conference on the Problems of the Traffic Safety was carried out on the 10th of November; the participants were representatives of state authorities, deputies of different levels, workers of educational and scientific research field, of vehicle production plants, international institutions, social communities, trade-union associations.</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Ambassador Extraordinary and Plenipotentiary of Brasilia Fernando Cruz de Mello took also part in the Conference and emphasized the traffic safety problem to be a burning one for his country, the Week took place on the eve of the Second International High Level Conference on Traffic Safety. All the speakers underlined the necessity of complex measures intended to increase the level of traffic safety taking into consideration the experience of developed countries of Europe and the whole world.</a:t>
            </a:r>
            <a:endParaRPr lang="ru-RU" sz="1400" dirty="0">
              <a:solidFill>
                <a:srgbClr val="1F2F6A"/>
              </a:solidFill>
              <a:latin typeface="Arial" charset="0"/>
            </a:endParaRPr>
          </a:p>
        </p:txBody>
      </p:sp>
      <p:pic>
        <p:nvPicPr>
          <p:cNvPr id="23555" name="Рисунок 5"/>
          <p:cNvPicPr>
            <a:picLocks noChangeAspect="1"/>
          </p:cNvPicPr>
          <p:nvPr/>
        </p:nvPicPr>
        <p:blipFill>
          <a:blip r:embed="rId3"/>
          <a:srcRect/>
          <a:stretch>
            <a:fillRect/>
          </a:stretch>
        </p:blipFill>
        <p:spPr bwMode="auto">
          <a:xfrm>
            <a:off x="539750" y="3024188"/>
            <a:ext cx="8237538" cy="378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2"/>
          <p:cNvSpPr>
            <a:spLocks noGrp="1"/>
          </p:cNvSpPr>
          <p:nvPr>
            <p:ph type="title"/>
          </p:nvPr>
        </p:nvSpPr>
        <p:spPr>
          <a:xfrm>
            <a:off x="250825" y="198438"/>
            <a:ext cx="8713788" cy="1143000"/>
          </a:xfrm>
        </p:spPr>
        <p:txBody>
          <a:bodyPr/>
          <a:lstStyle/>
          <a:p>
            <a:r>
              <a:rPr kumimoji="0" lang="en-US" sz="1800" b="1" dirty="0">
                <a:solidFill>
                  <a:srgbClr val="1F2F6A"/>
                </a:solidFill>
                <a:latin typeface="Arial" charset="0"/>
              </a:rPr>
              <a:t>The 11th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Extended meeting of the </a:t>
            </a:r>
            <a:r>
              <a:rPr kumimoji="0" lang="en-US" sz="1800" b="1" dirty="0" err="1">
                <a:solidFill>
                  <a:srgbClr val="1F2F6A"/>
                </a:solidFill>
                <a:latin typeface="Arial" charset="0"/>
              </a:rPr>
              <a:t>Verkhovna</a:t>
            </a:r>
            <a:r>
              <a:rPr kumimoji="0" lang="en-US" sz="1800" b="1" dirty="0">
                <a:solidFill>
                  <a:srgbClr val="1F2F6A"/>
                </a:solidFill>
                <a:latin typeface="Arial" charset="0"/>
              </a:rPr>
              <a:t> </a:t>
            </a:r>
            <a:r>
              <a:rPr kumimoji="0" lang="en-US" sz="1800" b="1" dirty="0" err="1">
                <a:solidFill>
                  <a:srgbClr val="1F2F6A"/>
                </a:solidFill>
                <a:latin typeface="Arial" charset="0"/>
              </a:rPr>
              <a:t>Rada</a:t>
            </a:r>
            <a:r>
              <a:rPr kumimoji="0" lang="en-US" sz="1800" b="1" dirty="0">
                <a:solidFill>
                  <a:srgbClr val="1F2F6A"/>
                </a:solidFill>
                <a:latin typeface="Arial" charset="0"/>
              </a:rPr>
              <a:t> Committee of transport problems</a:t>
            </a:r>
            <a:r>
              <a:rPr kumimoji="0" lang="ru-RU" sz="1800" b="1" dirty="0">
                <a:solidFill>
                  <a:srgbClr val="1F2F6A"/>
                </a:solidFill>
                <a:latin typeface="Arial" charset="0"/>
              </a:rPr>
              <a:t/>
            </a:r>
            <a:br>
              <a:rPr kumimoji="0" lang="ru-RU" sz="1800" b="1" dirty="0">
                <a:solidFill>
                  <a:srgbClr val="1F2F6A"/>
                </a:solidFill>
                <a:latin typeface="Arial" charset="0"/>
              </a:rPr>
            </a:br>
            <a:r>
              <a:rPr kumimoji="0" lang="ru-RU" sz="1800" b="1" dirty="0" smtClean="0">
                <a:solidFill>
                  <a:srgbClr val="1F2F6A"/>
                </a:solidFill>
                <a:latin typeface="Arial" charset="0"/>
              </a:rPr>
              <a:t>«</a:t>
            </a:r>
            <a:r>
              <a:rPr kumimoji="0" lang="en-US" sz="1800" b="1" dirty="0" smtClean="0">
                <a:solidFill>
                  <a:srgbClr val="1F2F6A"/>
                </a:solidFill>
                <a:latin typeface="Arial" charset="0"/>
              </a:rPr>
              <a:t>Perspective </a:t>
            </a:r>
            <a:r>
              <a:rPr kumimoji="0" lang="en-US" sz="1800" b="1" dirty="0">
                <a:solidFill>
                  <a:srgbClr val="1F2F6A"/>
                </a:solidFill>
                <a:latin typeface="Arial" charset="0"/>
              </a:rPr>
              <a:t>of road traffic safety up to 2020 </a:t>
            </a:r>
            <a:r>
              <a:rPr kumimoji="0" lang="en-US" sz="1800" b="1" dirty="0" smtClean="0">
                <a:solidFill>
                  <a:srgbClr val="1F2F6A"/>
                </a:solidFill>
                <a:latin typeface="Arial" charset="0"/>
              </a:rPr>
              <a:t>year</a:t>
            </a:r>
            <a:r>
              <a:rPr kumimoji="0" lang="uk-UA" sz="1800" b="1" dirty="0" smtClean="0">
                <a:solidFill>
                  <a:srgbClr val="1F2F6A"/>
                </a:solidFill>
                <a:latin typeface="Arial" charset="0"/>
              </a:rPr>
              <a:t>»</a:t>
            </a:r>
            <a:endParaRPr kumimoji="0" lang="ru-RU" sz="1800" b="1" dirty="0">
              <a:solidFill>
                <a:srgbClr val="1F2F6A"/>
              </a:solidFill>
              <a:latin typeface="Arial" charset="0"/>
            </a:endParaRPr>
          </a:p>
        </p:txBody>
      </p:sp>
      <p:sp>
        <p:nvSpPr>
          <p:cNvPr id="25602" name="Объект 3"/>
          <p:cNvSpPr>
            <a:spLocks noGrp="1"/>
          </p:cNvSpPr>
          <p:nvPr>
            <p:ph idx="1"/>
          </p:nvPr>
        </p:nvSpPr>
        <p:spPr>
          <a:xfrm>
            <a:off x="461963" y="1258888"/>
            <a:ext cx="8358187" cy="5265737"/>
          </a:xfrm>
        </p:spPr>
        <p:txBody>
          <a:bodyPr/>
          <a:lstStyle/>
          <a:p>
            <a:pPr marL="0" indent="361950" algn="just">
              <a:buNone/>
            </a:pPr>
            <a:r>
              <a:rPr lang="en-US" sz="1400" dirty="0" smtClean="0">
                <a:solidFill>
                  <a:srgbClr val="1F2F6A"/>
                </a:solidFill>
                <a:latin typeface="Arial" charset="0"/>
              </a:rPr>
              <a:t>On </a:t>
            </a:r>
            <a:r>
              <a:rPr lang="en-US" sz="1400" dirty="0">
                <a:solidFill>
                  <a:srgbClr val="1F2F6A"/>
                </a:solidFill>
                <a:latin typeface="Arial" charset="0"/>
              </a:rPr>
              <a:t>the 10th of November the meeting of the </a:t>
            </a:r>
            <a:r>
              <a:rPr lang="en-US" sz="1400" dirty="0" err="1">
                <a:solidFill>
                  <a:srgbClr val="1F2F6A"/>
                </a:solidFill>
                <a:latin typeface="Arial" charset="0"/>
              </a:rPr>
              <a:t>Verkhovna</a:t>
            </a:r>
            <a:r>
              <a:rPr lang="en-US" sz="1400" dirty="0">
                <a:solidFill>
                  <a:srgbClr val="1F2F6A"/>
                </a:solidFill>
                <a:latin typeface="Arial" charset="0"/>
              </a:rPr>
              <a:t> </a:t>
            </a:r>
            <a:r>
              <a:rPr lang="en-US" sz="1400" dirty="0" err="1">
                <a:solidFill>
                  <a:srgbClr val="1F2F6A"/>
                </a:solidFill>
                <a:latin typeface="Arial" charset="0"/>
              </a:rPr>
              <a:t>Rada</a:t>
            </a:r>
            <a:r>
              <a:rPr lang="en-US" sz="1400" dirty="0">
                <a:solidFill>
                  <a:srgbClr val="1F2F6A"/>
                </a:solidFill>
                <a:latin typeface="Arial" charset="0"/>
              </a:rPr>
              <a:t> (Supreme Council of Ukraine) Committee of Transport Problems took place; the participants discussed the program of traffic safety up to 2020 and other questions.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speakers underlined the mortality frequencies following traffic accidences in Ukraine to be by 2.5 times higher comparing to the European data, the quantity of vehicles and the traffic intensity in Ukraine being at the same time markedly lower.</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most important question having been discussed during this meeting is the necessity of new legislation accompanied by the current legislation improvement as well as implementation of long-termed conception of traffic safety.</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participants considered also the problem including the organization of a unified organ for coordination of all the actions of different ministries and departments concerning the traffic safety.</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meeting declared also that the project on the </a:t>
            </a:r>
            <a:r>
              <a:rPr lang="uk-UA" sz="1400" dirty="0" smtClean="0">
                <a:solidFill>
                  <a:srgbClr val="1F2F6A"/>
                </a:solidFill>
                <a:latin typeface="Arial" charset="0"/>
              </a:rPr>
              <a:t>«</a:t>
            </a:r>
            <a:r>
              <a:rPr lang="en-US" sz="1400" dirty="0" smtClean="0">
                <a:solidFill>
                  <a:srgbClr val="1F2F6A"/>
                </a:solidFill>
                <a:latin typeface="Arial" charset="0"/>
              </a:rPr>
              <a:t>State </a:t>
            </a:r>
            <a:r>
              <a:rPr lang="en-US" sz="1400" dirty="0">
                <a:solidFill>
                  <a:srgbClr val="1F2F6A"/>
                </a:solidFill>
                <a:latin typeface="Arial" charset="0"/>
              </a:rPr>
              <a:t>and Possibilities of Road Traffic Safety </a:t>
            </a:r>
            <a:r>
              <a:rPr lang="en-US" sz="1400" dirty="0" smtClean="0">
                <a:solidFill>
                  <a:srgbClr val="1F2F6A"/>
                </a:solidFill>
                <a:latin typeface="Arial" charset="0"/>
              </a:rPr>
              <a:t>Securing</a:t>
            </a:r>
            <a:r>
              <a:rPr lang="uk-UA" sz="1400" dirty="0" smtClean="0">
                <a:solidFill>
                  <a:srgbClr val="1F2F6A"/>
                </a:solidFill>
                <a:latin typeface="Arial" charset="0"/>
              </a:rPr>
              <a:t>»</a:t>
            </a:r>
            <a:r>
              <a:rPr lang="en-US" sz="1400" dirty="0" smtClean="0">
                <a:solidFill>
                  <a:srgbClr val="1F2F6A"/>
                </a:solidFill>
                <a:latin typeface="Arial" charset="0"/>
              </a:rPr>
              <a:t> </a:t>
            </a:r>
            <a:r>
              <a:rPr lang="en-US" sz="1400" dirty="0">
                <a:solidFill>
                  <a:srgbClr val="1F2F6A"/>
                </a:solidFill>
                <a:latin typeface="Arial" charset="0"/>
              </a:rPr>
              <a:t>had been submitted for parliamentary discussions in </a:t>
            </a:r>
            <a:r>
              <a:rPr lang="en-US" sz="1400" dirty="0" err="1">
                <a:solidFill>
                  <a:srgbClr val="1F2F6A"/>
                </a:solidFill>
                <a:latin typeface="Arial" charset="0"/>
              </a:rPr>
              <a:t>Verkhovna</a:t>
            </a:r>
            <a:r>
              <a:rPr lang="en-US" sz="1400" dirty="0">
                <a:solidFill>
                  <a:srgbClr val="1F2F6A"/>
                </a:solidFill>
                <a:latin typeface="Arial" charset="0"/>
              </a:rPr>
              <a:t> </a:t>
            </a:r>
            <a:r>
              <a:rPr lang="en-US" sz="1400" dirty="0" err="1">
                <a:solidFill>
                  <a:srgbClr val="1F2F6A"/>
                </a:solidFill>
                <a:latin typeface="Arial" charset="0"/>
              </a:rPr>
              <a:t>Rada</a:t>
            </a:r>
            <a:r>
              <a:rPr lang="en-US" sz="1400" dirty="0">
                <a:solidFill>
                  <a:srgbClr val="1F2F6A"/>
                </a:solidFill>
                <a:latin typeface="Arial" charset="0"/>
              </a:rPr>
              <a:t>.</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main result of parliamentary discussions is expected to be the attraction of state authorities, public opinion, and mass media attention to the necessity of solving the traffic safety problems; this may lead to decreased frequencies of fatal events on roads, the quantity of perished and traumatized Ukrainian citizens becoming low. The statistical data are to become comparable with European levels and to improve the overall image of our country.</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parliamentary discussions of the problems mentioned above are the most important state instrument promoting the organization and support of discussion, all-round public examination of the traffic safety system as well as of necessary measures which are to be taken by Ukrainian state authorities in order to save citizens’ lives.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This decision was approved on the 25th of November 2015, so the realization of parliamentary discussions is to take place on the 23th of December 2015.</a:t>
            </a:r>
            <a:endParaRPr lang="ru-RU" sz="1400" dirty="0">
              <a:solidFill>
                <a:srgbClr val="1F2F6A"/>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2"/>
          <p:cNvSpPr>
            <a:spLocks noGrp="1"/>
          </p:cNvSpPr>
          <p:nvPr>
            <p:ph type="title"/>
          </p:nvPr>
        </p:nvSpPr>
        <p:spPr>
          <a:xfrm>
            <a:off x="323850" y="44450"/>
            <a:ext cx="8496300"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12th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Round table </a:t>
            </a:r>
            <a:r>
              <a:rPr kumimoji="0" lang="uk-UA" sz="1800" b="1" dirty="0" smtClean="0">
                <a:solidFill>
                  <a:srgbClr val="1F2F6A"/>
                </a:solidFill>
                <a:latin typeface="Arial" charset="0"/>
              </a:rPr>
              <a:t>«</a:t>
            </a:r>
            <a:r>
              <a:rPr kumimoji="0" lang="en-US" sz="1800" b="1" dirty="0" smtClean="0">
                <a:solidFill>
                  <a:srgbClr val="1F2F6A"/>
                </a:solidFill>
                <a:latin typeface="Arial" charset="0"/>
              </a:rPr>
              <a:t>International </a:t>
            </a:r>
            <a:r>
              <a:rPr kumimoji="0" lang="en-US" sz="1800" b="1" dirty="0">
                <a:solidFill>
                  <a:srgbClr val="1F2F6A"/>
                </a:solidFill>
                <a:latin typeface="Arial" charset="0"/>
              </a:rPr>
              <a:t>Approaches to Traffic Accident </a:t>
            </a:r>
            <a:r>
              <a:rPr kumimoji="0" lang="en-US" sz="1800" b="1" dirty="0" smtClean="0">
                <a:solidFill>
                  <a:srgbClr val="1F2F6A"/>
                </a:solidFill>
                <a:latin typeface="Arial" charset="0"/>
              </a:rPr>
              <a:t>Statistics</a:t>
            </a:r>
            <a:r>
              <a:rPr kumimoji="0" lang="uk-UA" sz="1800" b="1" dirty="0" smtClean="0">
                <a:solidFill>
                  <a:srgbClr val="1F2F6A"/>
                </a:solidFill>
                <a:latin typeface="Arial" charset="0"/>
              </a:rPr>
              <a:t>»</a:t>
            </a:r>
            <a:endParaRPr kumimoji="0" lang="ru-RU" sz="1800" b="1" dirty="0">
              <a:solidFill>
                <a:srgbClr val="1F2F6A"/>
              </a:solidFill>
              <a:latin typeface="Arial" charset="0"/>
            </a:endParaRPr>
          </a:p>
        </p:txBody>
      </p:sp>
      <p:sp>
        <p:nvSpPr>
          <p:cNvPr id="27650" name="Объект 3"/>
          <p:cNvSpPr>
            <a:spLocks noGrp="1"/>
          </p:cNvSpPr>
          <p:nvPr>
            <p:ph idx="1"/>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On </a:t>
            </a:r>
            <a:r>
              <a:rPr lang="en-US" sz="1400" dirty="0">
                <a:solidFill>
                  <a:srgbClr val="1F2F6A"/>
                </a:solidFill>
                <a:latin typeface="Arial" charset="0"/>
              </a:rPr>
              <a:t>the 12th of November the round-table </a:t>
            </a:r>
            <a:r>
              <a:rPr lang="uk-UA" sz="1400" dirty="0" smtClean="0">
                <a:solidFill>
                  <a:srgbClr val="1F2F6A"/>
                </a:solidFill>
                <a:latin typeface="Arial" charset="0"/>
              </a:rPr>
              <a:t>«</a:t>
            </a:r>
            <a:r>
              <a:rPr lang="en-US" sz="1400" dirty="0" smtClean="0">
                <a:solidFill>
                  <a:srgbClr val="1F2F6A"/>
                </a:solidFill>
                <a:latin typeface="Arial" charset="0"/>
              </a:rPr>
              <a:t>International </a:t>
            </a:r>
            <a:r>
              <a:rPr lang="en-US" sz="1400" dirty="0">
                <a:solidFill>
                  <a:srgbClr val="1F2F6A"/>
                </a:solidFill>
                <a:latin typeface="Arial" charset="0"/>
              </a:rPr>
              <a:t>Approaches to Traffic Accident </a:t>
            </a:r>
            <a:r>
              <a:rPr lang="en-US" sz="1400" dirty="0" smtClean="0">
                <a:solidFill>
                  <a:srgbClr val="1F2F6A"/>
                </a:solidFill>
                <a:latin typeface="Arial" charset="0"/>
              </a:rPr>
              <a:t>Statistics</a:t>
            </a:r>
            <a:r>
              <a:rPr lang="uk-UA" sz="1400" dirty="0" smtClean="0">
                <a:solidFill>
                  <a:srgbClr val="1F2F6A"/>
                </a:solidFill>
                <a:latin typeface="Arial" charset="0"/>
              </a:rPr>
              <a:t>»</a:t>
            </a:r>
            <a:r>
              <a:rPr lang="en-US" sz="1400" dirty="0" smtClean="0">
                <a:solidFill>
                  <a:srgbClr val="1F2F6A"/>
                </a:solidFill>
                <a:latin typeface="Arial" charset="0"/>
              </a:rPr>
              <a:t> </a:t>
            </a:r>
            <a:r>
              <a:rPr lang="en-US" sz="1400" dirty="0">
                <a:solidFill>
                  <a:srgbClr val="1F2F6A"/>
                </a:solidFill>
                <a:latin typeface="Arial" charset="0"/>
              </a:rPr>
              <a:t>was held in the Ministry of Health of Ukraine. </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Currently there are marked differences between different branches making impossible the obtaining of statistically significant information.</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The participants of the round table supported unanimously the proposition on the creation of the united integrated data base concerning traffic participants and traffic accidents, native and foreigner experts being coworkers in this process. </a:t>
            </a:r>
            <a:endParaRPr lang="ru-RU" sz="1400" dirty="0">
              <a:solidFill>
                <a:srgbClr val="1F2F6A"/>
              </a:solidFill>
              <a:latin typeface="Arial" charset="0"/>
            </a:endParaRPr>
          </a:p>
        </p:txBody>
      </p:sp>
      <p:pic>
        <p:nvPicPr>
          <p:cNvPr id="27651" name="Рисунок 2"/>
          <p:cNvPicPr>
            <a:picLocks noChangeAspect="1"/>
          </p:cNvPicPr>
          <p:nvPr/>
        </p:nvPicPr>
        <p:blipFill>
          <a:blip r:embed="rId3"/>
          <a:srcRect/>
          <a:stretch>
            <a:fillRect/>
          </a:stretch>
        </p:blipFill>
        <p:spPr bwMode="auto">
          <a:xfrm>
            <a:off x="539750" y="3035300"/>
            <a:ext cx="8212138"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2"/>
          <p:cNvSpPr>
            <a:spLocks noGrp="1"/>
          </p:cNvSpPr>
          <p:nvPr>
            <p:ph type="title" idx="4294967295"/>
          </p:nvPr>
        </p:nvSpPr>
        <p:spPr>
          <a:xfrm>
            <a:off x="323850" y="44450"/>
            <a:ext cx="8496300" cy="1143000"/>
          </a:xfrm>
        </p:spPr>
        <p:txBody>
          <a:bodyPr/>
          <a:lstStyle/>
          <a:p>
            <a:r>
              <a:rPr kumimoji="0" lang="en-US" sz="1800" b="1" dirty="0" smtClean="0">
                <a:solidFill>
                  <a:srgbClr val="1F2F6A"/>
                </a:solidFill>
                <a:latin typeface="Arial" charset="0"/>
              </a:rPr>
              <a:t>The </a:t>
            </a:r>
            <a:r>
              <a:rPr kumimoji="0" lang="en-US" sz="1800" b="1" dirty="0">
                <a:solidFill>
                  <a:srgbClr val="1F2F6A"/>
                </a:solidFill>
                <a:latin typeface="Arial" charset="0"/>
              </a:rPr>
              <a:t>12th of November 2015</a:t>
            </a:r>
            <a:r>
              <a:rPr kumimoji="0" lang="ru-RU" sz="1800" b="1" dirty="0">
                <a:solidFill>
                  <a:srgbClr val="1F2F6A"/>
                </a:solidFill>
                <a:latin typeface="Arial" charset="0"/>
              </a:rPr>
              <a:t/>
            </a:r>
            <a:br>
              <a:rPr kumimoji="0" lang="ru-RU" sz="1800" b="1" dirty="0">
                <a:solidFill>
                  <a:srgbClr val="1F2F6A"/>
                </a:solidFill>
                <a:latin typeface="Arial" charset="0"/>
              </a:rPr>
            </a:br>
            <a:r>
              <a:rPr kumimoji="0" lang="en-US" sz="1800" b="1" dirty="0">
                <a:solidFill>
                  <a:srgbClr val="1F2F6A"/>
                </a:solidFill>
                <a:latin typeface="Arial" charset="0"/>
              </a:rPr>
              <a:t>All-Ukrainian Action </a:t>
            </a:r>
            <a:r>
              <a:rPr kumimoji="0" lang="uk-UA" sz="1800" b="1" dirty="0" smtClean="0">
                <a:solidFill>
                  <a:srgbClr val="1F2F6A"/>
                </a:solidFill>
                <a:latin typeface="Arial" charset="0"/>
              </a:rPr>
              <a:t>«</a:t>
            </a:r>
            <a:r>
              <a:rPr kumimoji="0" lang="en-US" sz="1800" b="1" dirty="0" smtClean="0">
                <a:solidFill>
                  <a:srgbClr val="1F2F6A"/>
                </a:solidFill>
                <a:latin typeface="Arial" charset="0"/>
              </a:rPr>
              <a:t>Be </a:t>
            </a:r>
            <a:r>
              <a:rPr kumimoji="0" lang="en-US" sz="1800" b="1" dirty="0">
                <a:solidFill>
                  <a:srgbClr val="1F2F6A"/>
                </a:solidFill>
                <a:latin typeface="Arial" charset="0"/>
              </a:rPr>
              <a:t>a Donor – Save a Life</a:t>
            </a:r>
            <a:r>
              <a:rPr kumimoji="0" lang="en-US" sz="1800" b="1" dirty="0" smtClean="0">
                <a:solidFill>
                  <a:srgbClr val="1F2F6A"/>
                </a:solidFill>
                <a:latin typeface="Arial" charset="0"/>
              </a:rPr>
              <a:t>!</a:t>
            </a:r>
            <a:r>
              <a:rPr kumimoji="0" lang="uk-UA" sz="1800" b="1" dirty="0" smtClean="0">
                <a:solidFill>
                  <a:srgbClr val="1F2F6A"/>
                </a:solidFill>
                <a:latin typeface="Arial" charset="0"/>
              </a:rPr>
              <a:t>»</a:t>
            </a:r>
            <a:endParaRPr kumimoji="0" lang="ru-RU" sz="1800" b="1" dirty="0">
              <a:solidFill>
                <a:srgbClr val="1F2F6A"/>
              </a:solidFill>
              <a:latin typeface="Arial" charset="0"/>
            </a:endParaRPr>
          </a:p>
        </p:txBody>
      </p:sp>
      <p:sp>
        <p:nvSpPr>
          <p:cNvPr id="29698" name="Объект 3"/>
          <p:cNvSpPr>
            <a:spLocks noGrp="1"/>
          </p:cNvSpPr>
          <p:nvPr>
            <p:ph idx="4294967295"/>
          </p:nvPr>
        </p:nvSpPr>
        <p:spPr>
          <a:xfrm>
            <a:off x="461963" y="1052513"/>
            <a:ext cx="8358187" cy="2098675"/>
          </a:xfrm>
        </p:spPr>
        <p:txBody>
          <a:bodyPr/>
          <a:lstStyle/>
          <a:p>
            <a:pPr marL="0" indent="361950" algn="just">
              <a:buNone/>
            </a:pPr>
            <a:r>
              <a:rPr lang="en-US" sz="1400" dirty="0" smtClean="0">
                <a:solidFill>
                  <a:srgbClr val="1F2F6A"/>
                </a:solidFill>
                <a:latin typeface="Arial" charset="0"/>
              </a:rPr>
              <a:t>On </a:t>
            </a:r>
            <a:r>
              <a:rPr lang="en-US" sz="1400" dirty="0">
                <a:solidFill>
                  <a:srgbClr val="1F2F6A"/>
                </a:solidFill>
                <a:latin typeface="Arial" charset="0"/>
              </a:rPr>
              <a:t>the 12th of November an all-Ukrainian action “Be a Donor – Save a Life” was carried out. All the volunteers come to the Children Hospital “</a:t>
            </a:r>
            <a:r>
              <a:rPr lang="en-US" sz="1400" dirty="0" err="1">
                <a:solidFill>
                  <a:srgbClr val="1F2F6A"/>
                </a:solidFill>
                <a:latin typeface="Arial" charset="0"/>
              </a:rPr>
              <a:t>Okhmadyt</a:t>
            </a:r>
            <a:r>
              <a:rPr lang="en-US" sz="1400" dirty="0">
                <a:solidFill>
                  <a:srgbClr val="1F2F6A"/>
                </a:solidFill>
                <a:latin typeface="Arial" charset="0"/>
              </a:rPr>
              <a:t>” in order to become donors for children having been traumatized during traffic accidents. Among them there were also representatives of state services including policemen, guard service employees and health care workers. Besides, representatives of state services and of social community visited the Department of Children Traumatology with their presents. The children received books, bookmarks, and forms for time-tables carrying light-reflecting </a:t>
            </a:r>
            <a:r>
              <a:rPr lang="en-US" sz="1400" dirty="0" smtClean="0">
                <a:solidFill>
                  <a:srgbClr val="1F2F6A"/>
                </a:solidFill>
                <a:latin typeface="Arial" charset="0"/>
              </a:rPr>
              <a:t>elements.</a:t>
            </a:r>
            <a:r>
              <a:rPr lang="uk-UA" sz="1400" dirty="0" smtClean="0">
                <a:solidFill>
                  <a:srgbClr val="1F2F6A"/>
                </a:solidFill>
                <a:latin typeface="Arial" charset="0"/>
              </a:rPr>
              <a:t> </a:t>
            </a:r>
            <a:r>
              <a:rPr lang="en-US" sz="1400" dirty="0" smtClean="0">
                <a:solidFill>
                  <a:srgbClr val="1F2F6A"/>
                </a:solidFill>
                <a:latin typeface="Arial" charset="0"/>
              </a:rPr>
              <a:t>The </a:t>
            </a:r>
            <a:r>
              <a:rPr lang="en-US" sz="1400" dirty="0">
                <a:solidFill>
                  <a:srgbClr val="1F2F6A"/>
                </a:solidFill>
                <a:latin typeface="Arial" charset="0"/>
              </a:rPr>
              <a:t>actions of blood donation took place in all districts of Ukraine attracting attention to children traumatism and to road traffic safety problems; the blood donations helped to manage little patients.</a:t>
            </a:r>
            <a:endParaRPr lang="ru-RU" sz="1400" dirty="0">
              <a:solidFill>
                <a:srgbClr val="1F2F6A"/>
              </a:solidFill>
              <a:latin typeface="Arial" charset="0"/>
            </a:endParaRPr>
          </a:p>
          <a:p>
            <a:pPr marL="0" indent="361950" algn="just">
              <a:buNone/>
            </a:pPr>
            <a:r>
              <a:rPr lang="en-US" sz="1400" dirty="0">
                <a:solidFill>
                  <a:srgbClr val="1F2F6A"/>
                </a:solidFill>
                <a:latin typeface="Arial" charset="0"/>
              </a:rPr>
              <a:t>Mother and Child Health Protection Clinic.</a:t>
            </a:r>
            <a:endParaRPr lang="ru-RU" sz="1400" dirty="0">
              <a:solidFill>
                <a:srgbClr val="1F2F6A"/>
              </a:solidFill>
              <a:latin typeface="Arial" charset="0"/>
            </a:endParaRPr>
          </a:p>
        </p:txBody>
      </p:sp>
      <p:pic>
        <p:nvPicPr>
          <p:cNvPr id="29699" name="Picture 5" descr="collage"/>
          <p:cNvPicPr>
            <a:picLocks noChangeAspect="1" noChangeArrowheads="1"/>
          </p:cNvPicPr>
          <p:nvPr/>
        </p:nvPicPr>
        <p:blipFill>
          <a:blip r:embed="rId3"/>
          <a:srcRect/>
          <a:stretch>
            <a:fillRect/>
          </a:stretch>
        </p:blipFill>
        <p:spPr bwMode="auto">
          <a:xfrm>
            <a:off x="539750" y="3025775"/>
            <a:ext cx="8235950" cy="3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7712</TotalTime>
  <Words>1962</Words>
  <Application>Microsoft Office PowerPoint</Application>
  <PresentationFormat>Экран (4:3)</PresentationFormat>
  <Paragraphs>97</Paragraphs>
  <Slides>15</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Week of the Road Traffic Safety</vt:lpstr>
      <vt:lpstr>The 9th of November 2015 Press-conference on the occasion of the beginning  of the Week of Road Traffic Safety</vt:lpstr>
      <vt:lpstr>The 9th of November 2015 Round table «Health Care Securing of the Traffic Safety»</vt:lpstr>
      <vt:lpstr>The 10th of November 2015 National Scientific-Practical Conference on the Problems of the Traffic Safety</vt:lpstr>
      <vt:lpstr>The 11th of November 2015 Extended meeting of the Verkhovna Rada Committee of transport problems «Perspective of road traffic safety up to 2020 year»</vt:lpstr>
      <vt:lpstr>The 12th of November 2015 Round table «International Approaches to Traffic Accident Statistics»</vt:lpstr>
      <vt:lpstr>The 12th of November 2015 All-Ukrainian Action «Be a Donor – Save a Life!»</vt:lpstr>
      <vt:lpstr> The 13th of November 2015  Lesson «Traffic Safety is the Safety for Life»</vt:lpstr>
      <vt:lpstr>The 14th of November 2015 Public events concerning the children safety on roads</vt:lpstr>
      <vt:lpstr>The 14th of November 2015 Public events concerning the children safety on roads</vt:lpstr>
      <vt:lpstr>The 15th of November 2015 Word Day of Remembrance for Road Traffic Victims</vt:lpstr>
      <vt:lpstr>Events in different districts of Ukraine</vt:lpstr>
      <vt:lpstr>Coordinator of the Week of Road Traffic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Tamara</dc:creator>
  <cp:lastModifiedBy>User</cp:lastModifiedBy>
  <cp:revision>574</cp:revision>
  <cp:lastPrinted>2015-11-27T13:05:28Z</cp:lastPrinted>
  <dcterms:created xsi:type="dcterms:W3CDTF">2012-08-31T00:55:24Z</dcterms:created>
  <dcterms:modified xsi:type="dcterms:W3CDTF">2015-12-07T13:59:50Z</dcterms:modified>
</cp:coreProperties>
</file>