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2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p.gov.ua/ua/stat_n_st?_m=fslib&amp;_t=fsfile&amp;_c=download&amp;file_id=21462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8856984" cy="2736304"/>
          </a:xfrm>
        </p:spPr>
        <p:txBody>
          <a:bodyPr>
            <a:noAutofit/>
          </a:bodyPr>
          <a:lstStyle/>
          <a:p>
            <a:r>
              <a:rPr lang="uk-UA" sz="4000" dirty="0" smtClean="0"/>
              <a:t>Роль юридичної відповідальності у формуванні правової культури неповнолітніх</a:t>
            </a:r>
            <a:br>
              <a:rPr lang="uk-UA" sz="4000" dirty="0" smtClean="0"/>
            </a:br>
            <a:r>
              <a:rPr lang="uk-UA" sz="4000" dirty="0" smtClean="0"/>
              <a:t>учасників дорожнього руху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206680" cy="1185545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rgbClr val="FFC000"/>
                </a:solidFill>
              </a:rPr>
              <a:t>Донецький державний університет</a:t>
            </a:r>
          </a:p>
          <a:p>
            <a:pPr algn="l"/>
            <a:r>
              <a:rPr lang="uk-UA" sz="2800" dirty="0" smtClean="0">
                <a:solidFill>
                  <a:srgbClr val="FFC000"/>
                </a:solidFill>
              </a:rPr>
              <a:t>внутрішніх справ України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4005064"/>
            <a:ext cx="54360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Веселов Микола Юрійович</a:t>
            </a:r>
          </a:p>
          <a:p>
            <a:pPr algn="r"/>
            <a:r>
              <a:rPr lang="uk-UA" sz="2800" dirty="0" err="1">
                <a:solidFill>
                  <a:schemeClr val="accent1">
                    <a:lumMod val="75000"/>
                  </a:schemeClr>
                </a:solidFill>
              </a:rPr>
              <a:t>д.ю.н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.,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с.н.с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800" dirty="0"/>
              <a:t>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10122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 стрелкой 19"/>
          <p:cNvCxnSpPr>
            <a:stCxn id="5" idx="2"/>
          </p:cNvCxnSpPr>
          <p:nvPr/>
        </p:nvCxnSpPr>
        <p:spPr>
          <a:xfrm flipH="1">
            <a:off x="4572000" y="5301208"/>
            <a:ext cx="22682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834562" y="5301208"/>
            <a:ext cx="54575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>
            <a:off x="4535996" y="1677001"/>
            <a:ext cx="2304256" cy="1031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 flipH="1">
            <a:off x="2231740" y="1677001"/>
            <a:ext cx="2304256" cy="1031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1520" y="476672"/>
            <a:ext cx="856895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Юридична відповідальність </a:t>
            </a:r>
            <a:r>
              <a:rPr lang="uk-UA" sz="2400" dirty="0" smtClean="0"/>
              <a:t>— це </a:t>
            </a:r>
            <a:r>
              <a:rPr lang="uk-UA" sz="2400" dirty="0"/>
              <a:t>застосування до винної особи примусових заходів за вчинене </a:t>
            </a:r>
            <a:r>
              <a:rPr lang="uk-UA" sz="2400" dirty="0" smtClean="0"/>
              <a:t>правопорушення</a:t>
            </a:r>
            <a:endParaRPr lang="uk-UA" sz="2400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2074710" y="1940932"/>
            <a:ext cx="5184576" cy="504056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ОСНОВНІ  ФУНКЦІЇ</a:t>
            </a:r>
            <a:endParaRPr lang="uk-UA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068960"/>
            <a:ext cx="396044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негативна реакція держави на скоєне правопорушення; це акт покарання від імені держави та засіб запобігання нових правопорушень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068960"/>
            <a:ext cx="396044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формування у суб'єктів потреби правомірної поведінки та усвідомленого ставлення до наданих прав і покладених обов'язків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0112" y="2852936"/>
            <a:ext cx="2664296" cy="432048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виховна</a:t>
            </a:r>
            <a:endParaRPr lang="uk-UA" b="1" dirty="0">
              <a:solidFill>
                <a:srgbClr val="FFC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7574" y="2852936"/>
            <a:ext cx="2988332" cy="432048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репресивно-каральна</a:t>
            </a:r>
            <a:endParaRPr lang="uk-UA" b="1" dirty="0">
              <a:solidFill>
                <a:srgbClr val="FFC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5517232"/>
            <a:ext cx="2988332" cy="4320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має дві форми</a:t>
            </a:r>
            <a:endParaRPr lang="uk-UA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316090"/>
              </p:ext>
            </p:extLst>
          </p:nvPr>
        </p:nvGraphicFramePr>
        <p:xfrm>
          <a:off x="2915816" y="6165304"/>
          <a:ext cx="6096000" cy="3708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noProof="0" dirty="0" err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загальнопревентивна</a:t>
                      </a:r>
                      <a:endParaRPr lang="uk-UA" noProof="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спеціальнопревентивна</a:t>
                      </a:r>
                      <a:endParaRPr lang="uk-UA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218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572000" y="260648"/>
            <a:ext cx="72008" cy="648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Волна 3"/>
          <p:cNvSpPr/>
          <p:nvPr/>
        </p:nvSpPr>
        <p:spPr>
          <a:xfrm>
            <a:off x="323528" y="260648"/>
            <a:ext cx="3888432" cy="1152128"/>
          </a:xfrm>
          <a:prstGeom prst="wave">
            <a:avLst>
              <a:gd name="adj1" fmla="val 9940"/>
              <a:gd name="adj2" fmla="val 455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Адміністративна відповідальність</a:t>
            </a:r>
            <a:endParaRPr lang="uk-UA" b="1" dirty="0"/>
          </a:p>
        </p:txBody>
      </p:sp>
      <p:sp>
        <p:nvSpPr>
          <p:cNvPr id="5" name="Волна 4"/>
          <p:cNvSpPr/>
          <p:nvPr/>
        </p:nvSpPr>
        <p:spPr>
          <a:xfrm>
            <a:off x="4951173" y="260648"/>
            <a:ext cx="3888432" cy="1152128"/>
          </a:xfrm>
          <a:prstGeom prst="wave">
            <a:avLst>
              <a:gd name="adj1" fmla="val 12500"/>
              <a:gd name="adj2" fmla="val -493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Кримінальна відповідальність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692698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підлягають особи, які досягли на момент вчинення адміністративного правопорушення 16-тирічного віку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9173" y="3356992"/>
            <a:ext cx="40488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</a:rPr>
              <a:t>вчинення </a:t>
            </a:r>
            <a:r>
              <a:rPr lang="uk-UA" dirty="0">
                <a:solidFill>
                  <a:srgbClr val="002060"/>
                </a:solidFill>
              </a:rPr>
              <a:t>неповнолітніми віком від </a:t>
            </a:r>
            <a:r>
              <a:rPr lang="uk-UA" dirty="0" smtClean="0">
                <a:solidFill>
                  <a:srgbClr val="002060"/>
                </a:solidFill>
              </a:rPr>
              <a:t>14-ти </a:t>
            </a:r>
            <a:r>
              <a:rPr lang="uk-UA" dirty="0">
                <a:solidFill>
                  <a:srgbClr val="002060"/>
                </a:solidFill>
              </a:rPr>
              <a:t>до </a:t>
            </a:r>
            <a:r>
              <a:rPr lang="uk-UA" dirty="0" smtClean="0">
                <a:solidFill>
                  <a:srgbClr val="002060"/>
                </a:solidFill>
              </a:rPr>
              <a:t>16-ти </a:t>
            </a:r>
            <a:r>
              <a:rPr lang="uk-UA" dirty="0">
                <a:solidFill>
                  <a:srgbClr val="002060"/>
                </a:solidFill>
              </a:rPr>
              <a:t>років правопорушення, відповідальність за яке передбачено </a:t>
            </a:r>
            <a:r>
              <a:rPr lang="uk-UA" dirty="0" smtClean="0">
                <a:solidFill>
                  <a:srgbClr val="002060"/>
                </a:solidFill>
              </a:rPr>
              <a:t>КУпАП - тягне адмін. відповідальність </a:t>
            </a:r>
            <a: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батьків </a:t>
            </a:r>
            <a:r>
              <a:rPr lang="uk-UA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 осіб, які їх </a:t>
            </a:r>
            <a: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замінюють</a:t>
            </a:r>
            <a:endParaRPr lang="uk-UA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9576" y="1556792"/>
            <a:ext cx="4454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rgbClr val="7030A0"/>
                </a:solidFill>
              </a:rPr>
              <a:t>підлягають особи, яким до вчинення кримінального правопорушення виповнилося 16-ть років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3" y="2807930"/>
            <a:ext cx="4355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rgbClr val="7030A0"/>
                </a:solidFill>
              </a:rPr>
              <a:t>особи</a:t>
            </a:r>
            <a:r>
              <a:rPr lang="uk-UA" dirty="0">
                <a:solidFill>
                  <a:srgbClr val="7030A0"/>
                </a:solidFill>
              </a:rPr>
              <a:t>, що вчинили кримінальні правопорушення у віці від </a:t>
            </a:r>
            <a:r>
              <a:rPr lang="uk-UA" dirty="0" smtClean="0">
                <a:solidFill>
                  <a:srgbClr val="7030A0"/>
                </a:solidFill>
              </a:rPr>
              <a:t>14-ти </a:t>
            </a:r>
            <a:r>
              <a:rPr lang="uk-UA" dirty="0">
                <a:solidFill>
                  <a:srgbClr val="7030A0"/>
                </a:solidFill>
              </a:rPr>
              <a:t>до </a:t>
            </a:r>
            <a:r>
              <a:rPr lang="uk-UA" dirty="0" smtClean="0">
                <a:solidFill>
                  <a:srgbClr val="7030A0"/>
                </a:solidFill>
              </a:rPr>
              <a:t>16-ти </a:t>
            </a:r>
            <a:r>
              <a:rPr lang="uk-UA" dirty="0">
                <a:solidFill>
                  <a:srgbClr val="7030A0"/>
                </a:solidFill>
              </a:rPr>
              <a:t>років, підлягають кримінальній відповідальності лише </a:t>
            </a:r>
            <a:r>
              <a:rPr lang="uk-UA" dirty="0" smtClean="0">
                <a:solidFill>
                  <a:srgbClr val="7030A0"/>
                </a:solidFill>
              </a:rPr>
              <a:t>за … пошкодження шляхів сполучення і транспортних засобів (ст. 277 ККУ), незаконне заволодіння транспортним засобом (частини 2, 3 ст. 289 ККУ)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5702894"/>
            <a:ext cx="8856984" cy="10384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uk-UA" sz="1600" dirty="0" smtClean="0"/>
              <a:t>вчинення неповнолітніми діянь, що містять ознаки кримінального правопорушення, якщо вони не досягли віку, з якого настає кримінальна відповідальність тягне адмін. відповідальність законних представників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34652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7883"/>
            <a:ext cx="8712968" cy="6120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563888" y="436510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</a:t>
            </a:r>
            <a:endParaRPr lang="uk-UA" sz="3600" i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932040" y="393305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92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35386"/>
              </p:ext>
            </p:extLst>
          </p:nvPr>
        </p:nvGraphicFramePr>
        <p:xfrm>
          <a:off x="323529" y="-1"/>
          <a:ext cx="8496942" cy="68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936104"/>
                <a:gridCol w="4968552"/>
                <a:gridCol w="976564"/>
                <a:gridCol w="1111667"/>
              </a:tblGrid>
              <a:tr h="6793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з/п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Стаття</a:t>
                      </a:r>
                      <a:endParaRPr lang="ru-RU" sz="1100" dirty="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</a:rPr>
                        <a:t>КУпАП</a:t>
                      </a: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Зміст правопорушення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Кількість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Відсоток</a:t>
                      </a:r>
                      <a:endParaRPr lang="ru-RU" sz="1100" dirty="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(%)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1704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40301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Адміністративні правопорушення на транспорті, в галузі шляхового господарства і зв’язку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1529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80%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40301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121 ч. 1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Керування транспортним засобом, що має технічні несправності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40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40301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121 ч. 5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Порушення правил користування ременями безпеки або мотошоломами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92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4,8%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6793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121 ч. 6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Керування транспортним засобом, не зареєстрованим або не перереєстрованим в установленому порядку, експлуатація без номерного знака…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62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3,2%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81754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1.4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122</a:t>
                      </a:r>
                      <a:endParaRPr lang="ru-RU" sz="110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ч.ч. 1-2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Перевищення встановлених обмежень швидкості руху, проїзд на заборонний сигнал регулювання дорожнього руху та порушення інших правил дорожнього руху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85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4,4%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40301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122-4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Залишення місця дорожньо-транспортної пригоди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1,1%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81754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ст. 124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Порушення правил дорожнього руху, що спричинило пошкодження транспортних засобів, вантажу, автомобільних доріг, вулиць, залізничних переїздів, дорожніх споруд чи іншого майна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140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7,3%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6793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126</a:t>
                      </a:r>
                      <a:endParaRPr lang="ru-RU" sz="110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ч.ч. 1-2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Керування транспортним засобом особою, яка не має відповідних документів на право керування таким транспортним засобом або не пред’явила їх для перевірки…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822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43%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5411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127</a:t>
                      </a:r>
                      <a:endParaRPr lang="ru-RU" sz="110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ч.ч. 1-2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Порушення правил дорожнього руху пішоходами, велосипедистами…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1,2%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5411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1.9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130</a:t>
                      </a:r>
                      <a:endParaRPr lang="ru-RU" sz="110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ч.ч. 1-2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Керування транспортними засобами або суднами особами, які перебувають у стані алкогольного, наркотичного чи іншого сп’яніння…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229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  <a:tr h="2668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1.10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ст. 135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Безквитковий проїзд</a:t>
                      </a:r>
                      <a:endParaRPr lang="ru-RU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0,7%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597" marR="27597" marT="0" marB="0" anchor="ctr"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7884368" y="4941168"/>
            <a:ext cx="792088" cy="432048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7884368" y="6021288"/>
            <a:ext cx="792088" cy="432048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7884368" y="4149080"/>
            <a:ext cx="792088" cy="432048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71600" y="5373216"/>
            <a:ext cx="69127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1600" y="6453336"/>
            <a:ext cx="259228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43608" y="4581128"/>
            <a:ext cx="93610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056" y="6021288"/>
            <a:ext cx="423490" cy="4234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651" y="4804244"/>
            <a:ext cx="432048" cy="432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952" y="3933056"/>
            <a:ext cx="432048" cy="432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13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20210"/>
              </p:ext>
            </p:extLst>
          </p:nvPr>
        </p:nvGraphicFramePr>
        <p:xfrm>
          <a:off x="179510" y="1422711"/>
          <a:ext cx="8784980" cy="49989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92090"/>
                <a:gridCol w="3744416"/>
                <a:gridCol w="1416158"/>
                <a:gridCol w="1416158"/>
                <a:gridCol w="1416158"/>
              </a:tblGrid>
              <a:tr h="78240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C000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rgbClr val="FFC000"/>
                          </a:solidFill>
                        </a:rPr>
                        <a:t>з/п</a:t>
                      </a:r>
                      <a:endParaRPr lang="uk-UA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C000"/>
                          </a:solidFill>
                        </a:rPr>
                        <a:t>Кваліфікація за КК</a:t>
                      </a:r>
                      <a:r>
                        <a:rPr lang="uk-UA" baseline="0" dirty="0" smtClean="0">
                          <a:solidFill>
                            <a:srgbClr val="FFC000"/>
                          </a:solidFill>
                        </a:rPr>
                        <a:t> України</a:t>
                      </a:r>
                      <a:endParaRPr lang="uk-UA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C000"/>
                          </a:solidFill>
                        </a:rPr>
                        <a:t>до 14 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rgbClr val="FFC000"/>
                          </a:solidFill>
                        </a:rPr>
                        <a:t>років</a:t>
                      </a:r>
                      <a:endParaRPr lang="uk-UA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C000"/>
                          </a:solidFill>
                        </a:rPr>
                        <a:t>14-15 років</a:t>
                      </a:r>
                      <a:endParaRPr lang="uk-UA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16-17 років</a:t>
                      </a:r>
                      <a:endParaRPr lang="uk-UA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56938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1.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Стаття 286. </a:t>
                      </a:r>
                      <a:r>
                        <a:rPr lang="uk-UA" noProof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Порушення правил безпеки дорожнього руху або експлуатації транспорту особами, які керують транспортними засобами</a:t>
                      </a:r>
                      <a:endParaRPr lang="uk-UA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32</a:t>
                      </a:r>
                      <a:endParaRPr lang="uk-UA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8240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1.1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 від загальної кількості</a:t>
                      </a:r>
                      <a:endParaRPr lang="uk-UA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0,94%</a:t>
                      </a:r>
                      <a:endParaRPr lang="uk-UA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2,3%</a:t>
                      </a:r>
                      <a:endParaRPr lang="uk-UA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82599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2.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Стаття 289. </a:t>
                      </a:r>
                      <a:r>
                        <a:rPr lang="uk-UA" noProof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Незаконне заволодіння транспортним засобом</a:t>
                      </a:r>
                      <a:endParaRPr lang="uk-UA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47</a:t>
                      </a:r>
                      <a:endParaRPr lang="uk-UA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97</a:t>
                      </a:r>
                      <a:endParaRPr lang="uk-UA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8240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2.1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% від загальної кількості</a:t>
                      </a:r>
                      <a:endParaRPr lang="uk-UA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11,7%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7,4%</a:t>
                      </a:r>
                      <a:endParaRPr lang="uk-UA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7%</a:t>
                      </a:r>
                      <a:endParaRPr lang="uk-UA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Лента лицом вверх 2"/>
          <p:cNvSpPr/>
          <p:nvPr/>
        </p:nvSpPr>
        <p:spPr>
          <a:xfrm>
            <a:off x="323528" y="116632"/>
            <a:ext cx="8640960" cy="792088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Інформація про </a:t>
            </a:r>
            <a:r>
              <a:rPr lang="uk-UA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осіб, які вчинили кримінальні правопорушення у сфері  БДР за жовтень 2021 року</a:t>
            </a:r>
            <a:r>
              <a:rPr lang="uk-UA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99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509</Words>
  <Application>Microsoft Office PowerPoint</Application>
  <PresentationFormat>Экран (4:3)</PresentationFormat>
  <Paragraphs>121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Роль юридичної відповідальності у формуванні правової культури неповнолітніх учасників дорожнього руху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юридичної відповідальності у формуванні правової культури неповнолітніх учасників дорожнього руху</dc:title>
  <dc:creator>1</dc:creator>
  <cp:lastModifiedBy>1</cp:lastModifiedBy>
  <cp:revision>29</cp:revision>
  <dcterms:created xsi:type="dcterms:W3CDTF">2021-11-15T13:18:20Z</dcterms:created>
  <dcterms:modified xsi:type="dcterms:W3CDTF">2021-11-15T15:47:52Z</dcterms:modified>
</cp:coreProperties>
</file>